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Bree Serif" panose="020B0604020202020204" charset="0"/>
      <p:regular r:id="rId27"/>
    </p:embeddedFont>
    <p:embeddedFont>
      <p:font typeface="Cocomat Pro" panose="020B0604020202020204" charset="0"/>
      <p:regular r:id="rId28"/>
    </p:embeddedFont>
    <p:embeddedFont>
      <p:font typeface="Cocomat Pro Bold" panose="020B0604020202020204" charset="0"/>
      <p:regular r:id="rId29"/>
    </p:embeddedFont>
    <p:embeddedFont>
      <p:font typeface="Montserrat" panose="00000500000000000000" pitchFamily="2" charset="0"/>
      <p:regular r:id="rId30"/>
    </p:embeddedFont>
    <p:embeddedFont>
      <p:font typeface="Montserrat Bold" panose="00000800000000000000" charset="0"/>
      <p:regular r:id="rId31"/>
    </p:embeddedFont>
    <p:embeddedFont>
      <p:font typeface="Montserrat Bold Italics" panose="020B0604020202020204" charset="0"/>
      <p:regular r:id="rId32"/>
    </p:embeddedFont>
    <p:embeddedFont>
      <p:font typeface="Montserrat Italics" panose="020B0604020202020204" charset="0"/>
      <p:regular r:id="rId33"/>
    </p:embeddedFont>
    <p:embeddedFont>
      <p:font typeface="Open Sans Extra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176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sv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hyperlink" Target="mailto:darynacardona@gmail.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7.xml"/><Relationship Id="rId7" Type="http://schemas.openxmlformats.org/officeDocument/2006/relationships/image" Target="../media/image38.sv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2.jpeg"/><Relationship Id="rId5" Type="http://schemas.openxmlformats.org/officeDocument/2006/relationships/image" Target="../media/image61.sv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8" t="-4307" r="-1469" b="-20655"/>
            </a:stretch>
          </a:blipFill>
        </p:spPr>
        <p:txBody>
          <a:bodyPr/>
          <a:lstStyle/>
          <a:p>
            <a:endParaRPr lang="es-MX"/>
          </a:p>
        </p:txBody>
      </p:sp>
      <p:grpSp>
        <p:nvGrpSpPr>
          <p:cNvPr id="3" name="Group 3"/>
          <p:cNvGrpSpPr>
            <a:grpSpLocks noChangeAspect="1"/>
          </p:cNvGrpSpPr>
          <p:nvPr/>
        </p:nvGrpSpPr>
        <p:grpSpPr>
          <a:xfrm rot="3724106">
            <a:off x="-4851834" y="-5341673"/>
            <a:ext cx="20225688" cy="17515446"/>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737373"/>
            </a:solidFill>
          </p:spPr>
          <p:txBody>
            <a:bodyPr/>
            <a:lstStyle/>
            <a:p>
              <a:endParaRPr lang="es-MX"/>
            </a:p>
          </p:txBody>
        </p:sp>
      </p:grpSp>
      <p:sp>
        <p:nvSpPr>
          <p:cNvPr id="5" name="Freeform 5"/>
          <p:cNvSpPr/>
          <p:nvPr/>
        </p:nvSpPr>
        <p:spPr>
          <a:xfrm>
            <a:off x="266773" y="482552"/>
            <a:ext cx="2898262" cy="9321897"/>
          </a:xfrm>
          <a:custGeom>
            <a:avLst/>
            <a:gdLst/>
            <a:ahLst/>
            <a:cxnLst/>
            <a:rect l="l" t="t" r="r" b="b"/>
            <a:pathLst>
              <a:path w="2898262" h="9321897">
                <a:moveTo>
                  <a:pt x="0" y="0"/>
                </a:moveTo>
                <a:lnTo>
                  <a:pt x="2898263" y="0"/>
                </a:lnTo>
                <a:lnTo>
                  <a:pt x="2898263" y="9321896"/>
                </a:lnTo>
                <a:lnTo>
                  <a:pt x="0" y="9321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6" name="TextBox 6"/>
          <p:cNvSpPr txBox="1"/>
          <p:nvPr/>
        </p:nvSpPr>
        <p:spPr>
          <a:xfrm>
            <a:off x="4044270" y="3860800"/>
            <a:ext cx="10199459" cy="2432050"/>
          </a:xfrm>
          <a:prstGeom prst="rect">
            <a:avLst/>
          </a:prstGeom>
        </p:spPr>
        <p:txBody>
          <a:bodyPr lIns="0" tIns="0" rIns="0" bIns="0" rtlCol="0" anchor="t">
            <a:spAutoFit/>
          </a:bodyPr>
          <a:lstStyle/>
          <a:p>
            <a:pPr algn="ctr">
              <a:lnSpc>
                <a:spcPts val="9799"/>
              </a:lnSpc>
            </a:pPr>
            <a:r>
              <a:rPr lang="en-US" sz="6999">
                <a:solidFill>
                  <a:srgbClr val="FFFFFF"/>
                </a:solidFill>
                <a:latin typeface="Open Sans Extra Bold"/>
                <a:ea typeface="Open Sans Extra Bold"/>
                <a:cs typeface="Open Sans Extra Bold"/>
                <a:sym typeface="Open Sans Extra Bold"/>
              </a:rPr>
              <a:t>ADMINISTRACIÓN DE LA CALIDAD TOTAL</a:t>
            </a:r>
          </a:p>
        </p:txBody>
      </p:sp>
      <p:sp>
        <p:nvSpPr>
          <p:cNvPr id="7" name="Freeform 7"/>
          <p:cNvSpPr/>
          <p:nvPr/>
        </p:nvSpPr>
        <p:spPr>
          <a:xfrm>
            <a:off x="-1257373" y="-182611"/>
            <a:ext cx="3048292" cy="9804448"/>
          </a:xfrm>
          <a:custGeom>
            <a:avLst/>
            <a:gdLst/>
            <a:ahLst/>
            <a:cxnLst/>
            <a:rect l="l" t="t" r="r" b="b"/>
            <a:pathLst>
              <a:path w="3048292" h="9804448">
                <a:moveTo>
                  <a:pt x="0" y="0"/>
                </a:moveTo>
                <a:lnTo>
                  <a:pt x="3048293" y="0"/>
                </a:lnTo>
                <a:lnTo>
                  <a:pt x="3048293" y="9804449"/>
                </a:lnTo>
                <a:lnTo>
                  <a:pt x="0" y="980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047" y="8229600"/>
            <a:ext cx="4084874" cy="4114800"/>
          </a:xfrm>
          <a:custGeom>
            <a:avLst/>
            <a:gdLst/>
            <a:ahLst/>
            <a:cxnLst/>
            <a:rect l="l" t="t" r="r" b="b"/>
            <a:pathLst>
              <a:path w="4084874" h="4114800">
                <a:moveTo>
                  <a:pt x="0" y="0"/>
                </a:moveTo>
                <a:lnTo>
                  <a:pt x="4084874" y="0"/>
                </a:lnTo>
                <a:lnTo>
                  <a:pt x="40848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3" name="Group 3"/>
          <p:cNvGrpSpPr/>
          <p:nvPr/>
        </p:nvGrpSpPr>
        <p:grpSpPr>
          <a:xfrm>
            <a:off x="12009824" y="0"/>
            <a:ext cx="6278176" cy="10287000"/>
            <a:chOff x="0" y="0"/>
            <a:chExt cx="972654" cy="1593725"/>
          </a:xfrm>
        </p:grpSpPr>
        <p:sp>
          <p:nvSpPr>
            <p:cNvPr id="4" name="Freeform 4"/>
            <p:cNvSpPr/>
            <p:nvPr/>
          </p:nvSpPr>
          <p:spPr>
            <a:xfrm>
              <a:off x="0" y="0"/>
              <a:ext cx="972654" cy="1593725"/>
            </a:xfrm>
            <a:custGeom>
              <a:avLst/>
              <a:gdLst/>
              <a:ahLst/>
              <a:cxnLst/>
              <a:rect l="l" t="t" r="r" b="b"/>
              <a:pathLst>
                <a:path w="972654" h="1593725">
                  <a:moveTo>
                    <a:pt x="0" y="0"/>
                  </a:moveTo>
                  <a:lnTo>
                    <a:pt x="972654" y="0"/>
                  </a:lnTo>
                  <a:lnTo>
                    <a:pt x="972654" y="1593725"/>
                  </a:lnTo>
                  <a:lnTo>
                    <a:pt x="0" y="1593725"/>
                  </a:lnTo>
                  <a:close/>
                </a:path>
              </a:pathLst>
            </a:custGeom>
            <a:blipFill>
              <a:blip r:embed="rId4"/>
              <a:stretch>
                <a:fillRect l="-72966" r="-72966"/>
              </a:stretch>
            </a:blipFill>
          </p:spPr>
          <p:txBody>
            <a:bodyPr/>
            <a:lstStyle/>
            <a:p>
              <a:endParaRPr lang="es-MX"/>
            </a:p>
          </p:txBody>
        </p:sp>
      </p:grpSp>
      <p:sp>
        <p:nvSpPr>
          <p:cNvPr id="5" name="TextBox 5"/>
          <p:cNvSpPr txBox="1"/>
          <p:nvPr/>
        </p:nvSpPr>
        <p:spPr>
          <a:xfrm>
            <a:off x="1028700" y="3674300"/>
            <a:ext cx="9962687" cy="5023805"/>
          </a:xfrm>
          <a:prstGeom prst="rect">
            <a:avLst/>
          </a:prstGeom>
        </p:spPr>
        <p:txBody>
          <a:bodyPr lIns="0" tIns="0" rIns="0" bIns="0" rtlCol="0" anchor="t">
            <a:spAutoFit/>
          </a:bodyPr>
          <a:lstStyle/>
          <a:p>
            <a:pPr algn="just">
              <a:lnSpc>
                <a:spcPts val="4497"/>
              </a:lnSpc>
              <a:spcBef>
                <a:spcPct val="0"/>
              </a:spcBef>
            </a:pPr>
            <a:r>
              <a:rPr lang="en-US" sz="3212">
                <a:solidFill>
                  <a:srgbClr val="1B1612"/>
                </a:solidFill>
                <a:latin typeface="Montserrat"/>
                <a:ea typeface="Montserrat"/>
                <a:cs typeface="Montserrat"/>
                <a:sym typeface="Montserrat"/>
              </a:rPr>
              <a:t> En el TQM existen dos tipos de clientes: el externo y el interno. El cliente externo es el usuario final que recibe el producto o servicio. El interno es la persona o unidad de trabajo que recibe el producto o el servicio de otro puesto de trabajo dentro de la misma organización. La noción del cliente interno es novedosa y lleva a la mejora del proceso por la propia fluidez de las relaciones entre sus partes.</a:t>
            </a:r>
          </a:p>
        </p:txBody>
      </p:sp>
      <p:sp>
        <p:nvSpPr>
          <p:cNvPr id="6" name="TextBox 6"/>
          <p:cNvSpPr txBox="1"/>
          <p:nvPr/>
        </p:nvSpPr>
        <p:spPr>
          <a:xfrm>
            <a:off x="1028700" y="1589485"/>
            <a:ext cx="9962687" cy="1571624"/>
          </a:xfrm>
          <a:prstGeom prst="rect">
            <a:avLst/>
          </a:prstGeom>
        </p:spPr>
        <p:txBody>
          <a:bodyPr lIns="0" tIns="0" rIns="0" bIns="0" rtlCol="0" anchor="t">
            <a:spAutoFit/>
          </a:bodyPr>
          <a:lstStyle/>
          <a:p>
            <a:pPr algn="just">
              <a:lnSpc>
                <a:spcPts val="6300"/>
              </a:lnSpc>
            </a:pPr>
            <a:r>
              <a:rPr lang="en-US" sz="4500">
                <a:solidFill>
                  <a:srgbClr val="1B1612"/>
                </a:solidFill>
                <a:latin typeface="Montserrat Bold"/>
                <a:ea typeface="Montserrat Bold"/>
                <a:cs typeface="Montserrat Bold"/>
                <a:sym typeface="Montserrat Bold"/>
              </a:rPr>
              <a:t>ENLACES PROVEEDOR-CLIENTE.</a:t>
            </a:r>
          </a:p>
          <a:p>
            <a:pPr algn="just">
              <a:lnSpc>
                <a:spcPts val="6300"/>
              </a:lnSpc>
              <a:spcBef>
                <a:spcPct val="0"/>
              </a:spcBef>
            </a:pPr>
            <a:r>
              <a:rPr lang="en-US" sz="4500">
                <a:solidFill>
                  <a:srgbClr val="1B1612"/>
                </a:solidFill>
                <a:latin typeface="Montserrat Bold"/>
                <a:ea typeface="Montserrat Bold"/>
                <a:cs typeface="Montserrat Bold"/>
                <a:sym typeface="Montserrat Bold"/>
              </a:rPr>
              <a:t>EL CLIENTE INTERNO</a:t>
            </a:r>
          </a:p>
        </p:txBody>
      </p:sp>
      <p:sp>
        <p:nvSpPr>
          <p:cNvPr id="7" name="TextBox 7"/>
          <p:cNvSpPr txBox="1"/>
          <p:nvPr/>
        </p:nvSpPr>
        <p:spPr>
          <a:xfrm>
            <a:off x="16352563" y="9010650"/>
            <a:ext cx="398247" cy="438150"/>
          </a:xfrm>
          <a:prstGeom prst="rect">
            <a:avLst/>
          </a:prstGeom>
        </p:spPr>
        <p:txBody>
          <a:bodyPr lIns="0" tIns="0" rIns="0" bIns="0" rtlCol="0" anchor="t">
            <a:spAutoFit/>
          </a:bodyPr>
          <a:lstStyle/>
          <a:p>
            <a:pPr algn="just">
              <a:lnSpc>
                <a:spcPts val="3499"/>
              </a:lnSpc>
              <a:spcBef>
                <a:spcPct val="0"/>
              </a:spcBef>
            </a:pPr>
            <a:r>
              <a:rPr lang="en-US" sz="2499">
                <a:solidFill>
                  <a:srgbClr val="FFFFFF"/>
                </a:solidFill>
                <a:latin typeface="Cocomat Pro Bold"/>
                <a:ea typeface="Cocomat Pro Bold"/>
                <a:cs typeface="Cocomat Pro Bold"/>
                <a:sym typeface="Cocomat Pro Bold"/>
              </a:rPr>
              <a:t>10</a:t>
            </a:r>
          </a:p>
        </p:txBody>
      </p:sp>
      <p:grpSp>
        <p:nvGrpSpPr>
          <p:cNvPr id="8" name="Group 8"/>
          <p:cNvGrpSpPr/>
          <p:nvPr/>
        </p:nvGrpSpPr>
        <p:grpSpPr>
          <a:xfrm>
            <a:off x="15638851" y="7766630"/>
            <a:ext cx="2483576" cy="2483576"/>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blipFill>
              <a:blip r:embed="rId5"/>
              <a:stretch>
                <a:fillRect l="-16666" r="-16666"/>
              </a:stretch>
            </a:blipFill>
          </p:spPr>
          <p:txBody>
            <a:bodyPr/>
            <a:lstStyle/>
            <a:p>
              <a:endParaRPr lang="es-MX"/>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62025"/>
            <a:ext cx="8115300" cy="1287145"/>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Montserrat Bold"/>
                <a:ea typeface="Montserrat Bold"/>
                <a:cs typeface="Montserrat Bold"/>
                <a:sym typeface="Montserrat Bold"/>
              </a:rPr>
              <a:t>ANÁLISIS INTERNO DE LOS RECURSOS HUMANOS</a:t>
            </a:r>
          </a:p>
        </p:txBody>
      </p:sp>
      <p:sp>
        <p:nvSpPr>
          <p:cNvPr id="3" name="TextBox 3"/>
          <p:cNvSpPr txBox="1"/>
          <p:nvPr/>
        </p:nvSpPr>
        <p:spPr>
          <a:xfrm>
            <a:off x="9144000" y="962025"/>
            <a:ext cx="8115300" cy="1287145"/>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Montserrat Bold"/>
                <a:ea typeface="Montserrat Bold"/>
                <a:cs typeface="Montserrat Bold"/>
                <a:sym typeface="Montserrat Bold"/>
              </a:rPr>
              <a:t>ANÁLISIS EXTERNA DE LOS RECURSOS HUMANOS</a:t>
            </a:r>
          </a:p>
        </p:txBody>
      </p:sp>
      <p:sp>
        <p:nvSpPr>
          <p:cNvPr id="4" name="AutoShape 4"/>
          <p:cNvSpPr/>
          <p:nvPr/>
        </p:nvSpPr>
        <p:spPr>
          <a:xfrm rot="5400000">
            <a:off x="5897880" y="5119687"/>
            <a:ext cx="6492240" cy="0"/>
          </a:xfrm>
          <a:prstGeom prst="line">
            <a:avLst/>
          </a:prstGeom>
          <a:ln w="47625" cap="flat">
            <a:solidFill>
              <a:srgbClr val="000000"/>
            </a:solidFill>
            <a:prstDash val="solid"/>
            <a:headEnd type="none" w="sm" len="sm"/>
            <a:tailEnd type="none" w="sm" len="sm"/>
          </a:ln>
        </p:spPr>
        <p:txBody>
          <a:bodyPr/>
          <a:lstStyle/>
          <a:p>
            <a:endParaRPr lang="es-MX"/>
          </a:p>
        </p:txBody>
      </p:sp>
      <p:sp>
        <p:nvSpPr>
          <p:cNvPr id="5" name="Freeform 5"/>
          <p:cNvSpPr/>
          <p:nvPr/>
        </p:nvSpPr>
        <p:spPr>
          <a:xfrm rot="5400000">
            <a:off x="4046916" y="5256127"/>
            <a:ext cx="2031242" cy="926754"/>
          </a:xfrm>
          <a:custGeom>
            <a:avLst/>
            <a:gdLst/>
            <a:ahLst/>
            <a:cxnLst/>
            <a:rect l="l" t="t" r="r" b="b"/>
            <a:pathLst>
              <a:path w="2031242" h="926754">
                <a:moveTo>
                  <a:pt x="0" y="0"/>
                </a:moveTo>
                <a:lnTo>
                  <a:pt x="2031243" y="0"/>
                </a:lnTo>
                <a:lnTo>
                  <a:pt x="2031243" y="926754"/>
                </a:lnTo>
                <a:lnTo>
                  <a:pt x="0" y="9267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6" name="Freeform 6"/>
          <p:cNvSpPr/>
          <p:nvPr/>
        </p:nvSpPr>
        <p:spPr>
          <a:xfrm>
            <a:off x="15566164" y="3056314"/>
            <a:ext cx="1693136" cy="1761389"/>
          </a:xfrm>
          <a:custGeom>
            <a:avLst/>
            <a:gdLst/>
            <a:ahLst/>
            <a:cxnLst/>
            <a:rect l="l" t="t" r="r" b="b"/>
            <a:pathLst>
              <a:path w="1693136" h="1761389">
                <a:moveTo>
                  <a:pt x="0" y="0"/>
                </a:moveTo>
                <a:lnTo>
                  <a:pt x="1693136" y="0"/>
                </a:lnTo>
                <a:lnTo>
                  <a:pt x="1693136" y="1761390"/>
                </a:lnTo>
                <a:lnTo>
                  <a:pt x="0" y="1761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7" name="TextBox 7"/>
          <p:cNvSpPr txBox="1"/>
          <p:nvPr/>
        </p:nvSpPr>
        <p:spPr>
          <a:xfrm>
            <a:off x="9518286" y="6579871"/>
            <a:ext cx="5697405" cy="1581150"/>
          </a:xfrm>
          <a:prstGeom prst="rect">
            <a:avLst/>
          </a:prstGeom>
        </p:spPr>
        <p:txBody>
          <a:bodyPr lIns="0" tIns="0" rIns="0" bIns="0" rtlCol="0" anchor="t">
            <a:spAutoFit/>
          </a:bodyPr>
          <a:lstStyle/>
          <a:p>
            <a:pPr algn="ctr">
              <a:lnSpc>
                <a:spcPts val="4200"/>
              </a:lnSpc>
            </a:pPr>
            <a:r>
              <a:rPr lang="en-US" sz="3000">
                <a:solidFill>
                  <a:srgbClr val="000000"/>
                </a:solidFill>
                <a:latin typeface="Montserrat Bold"/>
                <a:ea typeface="Montserrat Bold"/>
                <a:cs typeface="Montserrat Bold"/>
                <a:sym typeface="Montserrat Bold"/>
              </a:rPr>
              <a:t>SITUACIÓN </a:t>
            </a:r>
          </a:p>
          <a:p>
            <a:pPr algn="ctr">
              <a:lnSpc>
                <a:spcPts val="4200"/>
              </a:lnSpc>
            </a:pPr>
            <a:r>
              <a:rPr lang="en-US" sz="3000">
                <a:solidFill>
                  <a:srgbClr val="000000"/>
                </a:solidFill>
                <a:latin typeface="Montserrat Bold"/>
                <a:ea typeface="Montserrat Bold"/>
                <a:cs typeface="Montserrat Bold"/>
                <a:sym typeface="Montserrat Bold"/>
              </a:rPr>
              <a:t>ECONOMICOFINANCIERA</a:t>
            </a:r>
          </a:p>
          <a:p>
            <a:pPr algn="ctr">
              <a:lnSpc>
                <a:spcPts val="4200"/>
              </a:lnSpc>
              <a:spcBef>
                <a:spcPct val="0"/>
              </a:spcBef>
            </a:pPr>
            <a:r>
              <a:rPr lang="en-US" sz="3000">
                <a:solidFill>
                  <a:srgbClr val="000000"/>
                </a:solidFill>
                <a:latin typeface="Montserrat Bold"/>
                <a:ea typeface="Montserrat Bold"/>
                <a:cs typeface="Montserrat Bold"/>
                <a:sym typeface="Montserrat Bold"/>
              </a:rPr>
              <a:t>POSITIVA</a:t>
            </a:r>
          </a:p>
        </p:txBody>
      </p:sp>
      <p:sp>
        <p:nvSpPr>
          <p:cNvPr id="8" name="Freeform 8"/>
          <p:cNvSpPr/>
          <p:nvPr/>
        </p:nvSpPr>
        <p:spPr>
          <a:xfrm>
            <a:off x="15566164" y="6773225"/>
            <a:ext cx="1693136" cy="1761389"/>
          </a:xfrm>
          <a:custGeom>
            <a:avLst/>
            <a:gdLst/>
            <a:ahLst/>
            <a:cxnLst/>
            <a:rect l="l" t="t" r="r" b="b"/>
            <a:pathLst>
              <a:path w="1693136" h="1761389">
                <a:moveTo>
                  <a:pt x="0" y="0"/>
                </a:moveTo>
                <a:lnTo>
                  <a:pt x="1693136" y="0"/>
                </a:lnTo>
                <a:lnTo>
                  <a:pt x="1693136" y="1761389"/>
                </a:lnTo>
                <a:lnTo>
                  <a:pt x="0" y="17613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9" name="Freeform 9"/>
          <p:cNvSpPr/>
          <p:nvPr/>
        </p:nvSpPr>
        <p:spPr>
          <a:xfrm>
            <a:off x="293078" y="8534614"/>
            <a:ext cx="7315200" cy="2766476"/>
          </a:xfrm>
          <a:custGeom>
            <a:avLst/>
            <a:gdLst/>
            <a:ahLst/>
            <a:cxnLst/>
            <a:rect l="l" t="t" r="r" b="b"/>
            <a:pathLst>
              <a:path w="7315200" h="2766476">
                <a:moveTo>
                  <a:pt x="0" y="0"/>
                </a:moveTo>
                <a:lnTo>
                  <a:pt x="7315200" y="0"/>
                </a:lnTo>
                <a:lnTo>
                  <a:pt x="7315200" y="2766476"/>
                </a:lnTo>
                <a:lnTo>
                  <a:pt x="0" y="2766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10" name="TextBox 10"/>
          <p:cNvSpPr txBox="1"/>
          <p:nvPr/>
        </p:nvSpPr>
        <p:spPr>
          <a:xfrm>
            <a:off x="1028700" y="3384559"/>
            <a:ext cx="8091488" cy="1047750"/>
          </a:xfrm>
          <a:prstGeom prst="rect">
            <a:avLst/>
          </a:prstGeom>
        </p:spPr>
        <p:txBody>
          <a:bodyPr lIns="0" tIns="0" rIns="0" bIns="0" rtlCol="0" anchor="t">
            <a:spAutoFit/>
          </a:bodyPr>
          <a:lstStyle/>
          <a:p>
            <a:pPr algn="ctr">
              <a:lnSpc>
                <a:spcPts val="4200"/>
              </a:lnSpc>
            </a:pPr>
            <a:r>
              <a:rPr lang="en-US" sz="3000">
                <a:solidFill>
                  <a:srgbClr val="000000"/>
                </a:solidFill>
                <a:latin typeface="Montserrat Bold"/>
                <a:ea typeface="Montserrat Bold"/>
                <a:cs typeface="Montserrat Bold"/>
                <a:sym typeface="Montserrat Bold"/>
              </a:rPr>
              <a:t>MATRIZ </a:t>
            </a:r>
          </a:p>
          <a:p>
            <a:pPr algn="ctr">
              <a:lnSpc>
                <a:spcPts val="4200"/>
              </a:lnSpc>
              <a:spcBef>
                <a:spcPct val="0"/>
              </a:spcBef>
            </a:pPr>
            <a:r>
              <a:rPr lang="en-US" sz="3000">
                <a:solidFill>
                  <a:srgbClr val="000000"/>
                </a:solidFill>
                <a:latin typeface="Montserrat Bold"/>
                <a:ea typeface="Montserrat Bold"/>
                <a:cs typeface="Montserrat Bold"/>
                <a:sym typeface="Montserrat Bold"/>
              </a:rPr>
              <a:t>CRECIMIENTO - CAPACIDADES</a:t>
            </a:r>
          </a:p>
        </p:txBody>
      </p:sp>
      <p:sp>
        <p:nvSpPr>
          <p:cNvPr id="11" name="TextBox 11"/>
          <p:cNvSpPr txBox="1"/>
          <p:nvPr/>
        </p:nvSpPr>
        <p:spPr>
          <a:xfrm>
            <a:off x="1028700" y="7113270"/>
            <a:ext cx="8091488" cy="1047750"/>
          </a:xfrm>
          <a:prstGeom prst="rect">
            <a:avLst/>
          </a:prstGeom>
        </p:spPr>
        <p:txBody>
          <a:bodyPr lIns="0" tIns="0" rIns="0" bIns="0" rtlCol="0" anchor="t">
            <a:spAutoFit/>
          </a:bodyPr>
          <a:lstStyle/>
          <a:p>
            <a:pPr algn="ctr">
              <a:lnSpc>
                <a:spcPts val="4200"/>
              </a:lnSpc>
            </a:pPr>
            <a:r>
              <a:rPr lang="en-US" sz="3000">
                <a:solidFill>
                  <a:srgbClr val="000000"/>
                </a:solidFill>
                <a:latin typeface="Montserrat Bold"/>
                <a:ea typeface="Montserrat Bold"/>
                <a:cs typeface="Montserrat Bold"/>
                <a:sym typeface="Montserrat Bold"/>
              </a:rPr>
              <a:t>ALTERNATIVA </a:t>
            </a:r>
          </a:p>
          <a:p>
            <a:pPr algn="ctr">
              <a:lnSpc>
                <a:spcPts val="4200"/>
              </a:lnSpc>
              <a:spcBef>
                <a:spcPct val="0"/>
              </a:spcBef>
            </a:pPr>
            <a:r>
              <a:rPr lang="en-US" sz="3000">
                <a:solidFill>
                  <a:srgbClr val="000000"/>
                </a:solidFill>
                <a:latin typeface="Montserrat Bold"/>
                <a:ea typeface="Montserrat Bold"/>
                <a:cs typeface="Montserrat Bold"/>
                <a:sym typeface="Montserrat Bold"/>
              </a:rPr>
              <a:t>DE EXPANSIÓN</a:t>
            </a:r>
          </a:p>
        </p:txBody>
      </p:sp>
      <p:sp>
        <p:nvSpPr>
          <p:cNvPr id="12" name="TextBox 12"/>
          <p:cNvSpPr txBox="1"/>
          <p:nvPr/>
        </p:nvSpPr>
        <p:spPr>
          <a:xfrm>
            <a:off x="9518286" y="3384559"/>
            <a:ext cx="5697405"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Bold"/>
                <a:ea typeface="Montserrat Bold"/>
                <a:cs typeface="Montserrat Bold"/>
                <a:sym typeface="Montserrat Bold"/>
              </a:rPr>
              <a:t>SITUACIÓN EXTERNA POSITIVA</a:t>
            </a:r>
          </a:p>
        </p:txBody>
      </p:sp>
      <p:sp>
        <p:nvSpPr>
          <p:cNvPr id="13" name="TextBox 13"/>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309226" y="5143500"/>
            <a:ext cx="15669547" cy="23812"/>
          </a:xfrm>
          <a:prstGeom prst="line">
            <a:avLst/>
          </a:prstGeom>
          <a:ln w="47625" cap="flat">
            <a:solidFill>
              <a:srgbClr val="000000"/>
            </a:solidFill>
            <a:prstDash val="solid"/>
            <a:headEnd type="none" w="sm" len="sm"/>
            <a:tailEnd type="none" w="sm" len="sm"/>
          </a:ln>
        </p:spPr>
        <p:txBody>
          <a:bodyPr/>
          <a:lstStyle/>
          <a:p>
            <a:endParaRPr lang="es-MX"/>
          </a:p>
        </p:txBody>
      </p:sp>
      <p:sp>
        <p:nvSpPr>
          <p:cNvPr id="3" name="Freeform 3"/>
          <p:cNvSpPr/>
          <p:nvPr/>
        </p:nvSpPr>
        <p:spPr>
          <a:xfrm>
            <a:off x="7911336" y="2544977"/>
            <a:ext cx="3237733" cy="1477216"/>
          </a:xfrm>
          <a:custGeom>
            <a:avLst/>
            <a:gdLst/>
            <a:ahLst/>
            <a:cxnLst/>
            <a:rect l="l" t="t" r="r" b="b"/>
            <a:pathLst>
              <a:path w="3237733" h="1477216">
                <a:moveTo>
                  <a:pt x="0" y="0"/>
                </a:moveTo>
                <a:lnTo>
                  <a:pt x="3237733" y="0"/>
                </a:lnTo>
                <a:lnTo>
                  <a:pt x="3237733" y="1477216"/>
                </a:lnTo>
                <a:lnTo>
                  <a:pt x="0" y="1477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TextBox 4"/>
          <p:cNvSpPr txBox="1"/>
          <p:nvPr/>
        </p:nvSpPr>
        <p:spPr>
          <a:xfrm>
            <a:off x="1028700" y="2529840"/>
            <a:ext cx="6882636" cy="1251585"/>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Montserrat Bold"/>
                <a:ea typeface="Montserrat Bold"/>
                <a:cs typeface="Montserrat Bold"/>
                <a:sym typeface="Montserrat Bold"/>
              </a:rPr>
              <a:t>ESTRATÉGIA DE RECURSOS HUMANOS</a:t>
            </a:r>
          </a:p>
        </p:txBody>
      </p:sp>
      <p:sp>
        <p:nvSpPr>
          <p:cNvPr id="5" name="TextBox 5"/>
          <p:cNvSpPr txBox="1"/>
          <p:nvPr/>
        </p:nvSpPr>
        <p:spPr>
          <a:xfrm>
            <a:off x="11516598" y="2642235"/>
            <a:ext cx="5742702" cy="1251585"/>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Montserrat Bold"/>
                <a:ea typeface="Montserrat Bold"/>
                <a:cs typeface="Montserrat Bold"/>
                <a:sym typeface="Montserrat Bold"/>
              </a:rPr>
              <a:t>ESTRATÉGIA DE AFECTACIÓN</a:t>
            </a:r>
          </a:p>
        </p:txBody>
      </p:sp>
      <p:sp>
        <p:nvSpPr>
          <p:cNvPr id="6" name="TextBox 6"/>
          <p:cNvSpPr txBox="1"/>
          <p:nvPr/>
        </p:nvSpPr>
        <p:spPr>
          <a:xfrm>
            <a:off x="1028700" y="6168148"/>
            <a:ext cx="6882636" cy="188976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Montserrat Bold"/>
                <a:ea typeface="Montserrat Bold"/>
                <a:cs typeface="Montserrat Bold"/>
                <a:sym typeface="Montserrat Bold"/>
              </a:rPr>
              <a:t>PROPUESTA DE QUADRO DE COMANDOS DE RECURSOS HUMANOS</a:t>
            </a:r>
          </a:p>
        </p:txBody>
      </p:sp>
      <p:sp>
        <p:nvSpPr>
          <p:cNvPr id="7" name="TextBox 7"/>
          <p:cNvSpPr txBox="1"/>
          <p:nvPr/>
        </p:nvSpPr>
        <p:spPr>
          <a:xfrm>
            <a:off x="11516598" y="6636778"/>
            <a:ext cx="5742702" cy="1251585"/>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Montserrat Bold"/>
                <a:ea typeface="Montserrat Bold"/>
                <a:cs typeface="Montserrat Bold"/>
                <a:sym typeface="Montserrat Bold"/>
              </a:rPr>
              <a:t>AVALUACIÓN ESTRATÉGICA</a:t>
            </a:r>
          </a:p>
        </p:txBody>
      </p:sp>
      <p:sp>
        <p:nvSpPr>
          <p:cNvPr id="8" name="Freeform 8"/>
          <p:cNvSpPr/>
          <p:nvPr/>
        </p:nvSpPr>
        <p:spPr>
          <a:xfrm>
            <a:off x="7911336" y="6557300"/>
            <a:ext cx="3237733" cy="1477216"/>
          </a:xfrm>
          <a:custGeom>
            <a:avLst/>
            <a:gdLst/>
            <a:ahLst/>
            <a:cxnLst/>
            <a:rect l="l" t="t" r="r" b="b"/>
            <a:pathLst>
              <a:path w="3237733" h="1477216">
                <a:moveTo>
                  <a:pt x="0" y="0"/>
                </a:moveTo>
                <a:lnTo>
                  <a:pt x="3237733" y="0"/>
                </a:lnTo>
                <a:lnTo>
                  <a:pt x="3237733" y="1477216"/>
                </a:lnTo>
                <a:lnTo>
                  <a:pt x="0" y="1477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9" name="Freeform 9"/>
          <p:cNvSpPr/>
          <p:nvPr/>
        </p:nvSpPr>
        <p:spPr>
          <a:xfrm>
            <a:off x="10730349" y="-607145"/>
            <a:ext cx="7315200" cy="2766476"/>
          </a:xfrm>
          <a:custGeom>
            <a:avLst/>
            <a:gdLst/>
            <a:ahLst/>
            <a:cxnLst/>
            <a:rect l="l" t="t" r="r" b="b"/>
            <a:pathLst>
              <a:path w="7315200" h="2766476">
                <a:moveTo>
                  <a:pt x="0" y="0"/>
                </a:moveTo>
                <a:lnTo>
                  <a:pt x="7315200" y="0"/>
                </a:lnTo>
                <a:lnTo>
                  <a:pt x="7315200" y="2766476"/>
                </a:lnTo>
                <a:lnTo>
                  <a:pt x="0" y="2766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10" name="Freeform 10"/>
          <p:cNvSpPr/>
          <p:nvPr/>
        </p:nvSpPr>
        <p:spPr>
          <a:xfrm>
            <a:off x="7199655" y="8529816"/>
            <a:ext cx="7315200" cy="2766476"/>
          </a:xfrm>
          <a:custGeom>
            <a:avLst/>
            <a:gdLst/>
            <a:ahLst/>
            <a:cxnLst/>
            <a:rect l="l" t="t" r="r" b="b"/>
            <a:pathLst>
              <a:path w="7315200" h="2766476">
                <a:moveTo>
                  <a:pt x="0" y="0"/>
                </a:moveTo>
                <a:lnTo>
                  <a:pt x="7315200" y="0"/>
                </a:lnTo>
                <a:lnTo>
                  <a:pt x="7315200" y="2766476"/>
                </a:lnTo>
                <a:lnTo>
                  <a:pt x="0" y="27664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11" name="TextBox 11"/>
          <p:cNvSpPr txBox="1"/>
          <p:nvPr/>
        </p:nvSpPr>
        <p:spPr>
          <a:xfrm>
            <a:off x="16421455" y="9010650"/>
            <a:ext cx="32935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1551">
            <a:off x="-224337" y="8852805"/>
            <a:ext cx="3799665" cy="3723671"/>
          </a:xfrm>
          <a:custGeom>
            <a:avLst/>
            <a:gdLst/>
            <a:ahLst/>
            <a:cxnLst/>
            <a:rect l="l" t="t" r="r" b="b"/>
            <a:pathLst>
              <a:path w="3799665" h="3723671">
                <a:moveTo>
                  <a:pt x="0" y="0"/>
                </a:moveTo>
                <a:lnTo>
                  <a:pt x="3799664" y="0"/>
                </a:lnTo>
                <a:lnTo>
                  <a:pt x="3799664" y="3723671"/>
                </a:lnTo>
                <a:lnTo>
                  <a:pt x="0" y="3723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4152613">
            <a:off x="15361336" y="-2067819"/>
            <a:ext cx="3303132" cy="3237069"/>
          </a:xfrm>
          <a:custGeom>
            <a:avLst/>
            <a:gdLst/>
            <a:ahLst/>
            <a:cxnLst/>
            <a:rect l="l" t="t" r="r" b="b"/>
            <a:pathLst>
              <a:path w="3303132" h="3237069">
                <a:moveTo>
                  <a:pt x="0" y="0"/>
                </a:moveTo>
                <a:lnTo>
                  <a:pt x="3303132" y="0"/>
                </a:lnTo>
                <a:lnTo>
                  <a:pt x="3303132" y="3237069"/>
                </a:lnTo>
                <a:lnTo>
                  <a:pt x="0" y="3237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a:off x="10021235" y="4276463"/>
            <a:ext cx="7238065" cy="4981837"/>
          </a:xfrm>
          <a:custGeom>
            <a:avLst/>
            <a:gdLst/>
            <a:ahLst/>
            <a:cxnLst/>
            <a:rect l="l" t="t" r="r" b="b"/>
            <a:pathLst>
              <a:path w="7238065" h="4981837">
                <a:moveTo>
                  <a:pt x="0" y="0"/>
                </a:moveTo>
                <a:lnTo>
                  <a:pt x="7238065" y="0"/>
                </a:lnTo>
                <a:lnTo>
                  <a:pt x="7238065" y="4981837"/>
                </a:lnTo>
                <a:lnTo>
                  <a:pt x="0" y="4981837"/>
                </a:lnTo>
                <a:lnTo>
                  <a:pt x="0" y="0"/>
                </a:lnTo>
                <a:close/>
              </a:path>
            </a:pathLst>
          </a:custGeom>
          <a:blipFill>
            <a:blip r:embed="rId4"/>
            <a:stretch>
              <a:fillRect/>
            </a:stretch>
          </a:blipFill>
        </p:spPr>
        <p:txBody>
          <a:bodyPr/>
          <a:lstStyle/>
          <a:p>
            <a:endParaRPr lang="es-MX"/>
          </a:p>
        </p:txBody>
      </p:sp>
      <p:sp>
        <p:nvSpPr>
          <p:cNvPr id="5" name="TextBox 5"/>
          <p:cNvSpPr txBox="1"/>
          <p:nvPr/>
        </p:nvSpPr>
        <p:spPr>
          <a:xfrm>
            <a:off x="1028700" y="2130107"/>
            <a:ext cx="8115300" cy="5960110"/>
          </a:xfrm>
          <a:prstGeom prst="rect">
            <a:avLst/>
          </a:prstGeom>
        </p:spPr>
        <p:txBody>
          <a:bodyPr lIns="0" tIns="0" rIns="0" bIns="0" rtlCol="0" anchor="t">
            <a:spAutoFit/>
          </a:bodyPr>
          <a:lstStyle/>
          <a:p>
            <a:pPr algn="ctr">
              <a:lnSpc>
                <a:spcPts val="4339"/>
              </a:lnSpc>
            </a:pPr>
            <a:r>
              <a:rPr lang="en-US" sz="3099">
                <a:solidFill>
                  <a:srgbClr val="1B1612"/>
                </a:solidFill>
                <a:latin typeface="Montserrat"/>
                <a:ea typeface="Montserrat"/>
                <a:cs typeface="Montserrat"/>
                <a:sym typeface="Montserrat"/>
              </a:rPr>
              <a:t>Uno de los aspectos más importantes de la Total Quality Management es la participación del empleado.</a:t>
            </a:r>
          </a:p>
          <a:p>
            <a:pPr algn="ctr">
              <a:lnSpc>
                <a:spcPts val="4339"/>
              </a:lnSpc>
            </a:pPr>
            <a:endParaRPr lang="en-US" sz="3099">
              <a:solidFill>
                <a:srgbClr val="1B1612"/>
              </a:solidFill>
              <a:latin typeface="Montserrat"/>
              <a:ea typeface="Montserrat"/>
              <a:cs typeface="Montserrat"/>
              <a:sym typeface="Montserrat"/>
            </a:endParaRPr>
          </a:p>
          <a:p>
            <a:pPr algn="just">
              <a:lnSpc>
                <a:spcPts val="4339"/>
              </a:lnSpc>
              <a:spcBef>
                <a:spcPct val="0"/>
              </a:spcBef>
            </a:pPr>
            <a:r>
              <a:rPr lang="en-US" sz="3099">
                <a:solidFill>
                  <a:srgbClr val="1B1612"/>
                </a:solidFill>
                <a:latin typeface="Montserrat"/>
                <a:ea typeface="Montserrat"/>
                <a:cs typeface="Montserrat"/>
                <a:sym typeface="Montserrat"/>
              </a:rPr>
              <a:t>Un programa completo de participación del empleado incluye entre sus propósitos al modificar la cultura organizacional, fomentar el desarrollo individual por medio de la capacitación, instituir premios e incentivos y estimular el trabajo en equipo.</a:t>
            </a:r>
          </a:p>
        </p:txBody>
      </p:sp>
      <p:sp>
        <p:nvSpPr>
          <p:cNvPr id="6" name="TextBox 6"/>
          <p:cNvSpPr txBox="1"/>
          <p:nvPr/>
        </p:nvSpPr>
        <p:spPr>
          <a:xfrm>
            <a:off x="10021235" y="914400"/>
            <a:ext cx="7238065" cy="3162300"/>
          </a:xfrm>
          <a:prstGeom prst="rect">
            <a:avLst/>
          </a:prstGeom>
        </p:spPr>
        <p:txBody>
          <a:bodyPr lIns="0" tIns="0" rIns="0" bIns="0" rtlCol="0" anchor="t">
            <a:spAutoFit/>
          </a:bodyPr>
          <a:lstStyle/>
          <a:p>
            <a:pPr algn="ctr">
              <a:lnSpc>
                <a:spcPts val="8400"/>
              </a:lnSpc>
              <a:spcBef>
                <a:spcPct val="0"/>
              </a:spcBef>
            </a:pPr>
            <a:r>
              <a:rPr lang="en-US" sz="6000">
                <a:solidFill>
                  <a:srgbClr val="1B1612"/>
                </a:solidFill>
                <a:latin typeface="Montserrat Bold"/>
                <a:ea typeface="Montserrat Bold"/>
                <a:cs typeface="Montserrat Bold"/>
                <a:sym typeface="Montserrat Bold"/>
              </a:rPr>
              <a:t>PARTICIPACIÓN DE LOS EMPLEADOS</a:t>
            </a:r>
          </a:p>
        </p:txBody>
      </p:sp>
      <p:sp>
        <p:nvSpPr>
          <p:cNvPr id="7" name="TextBox 7"/>
          <p:cNvSpPr txBox="1"/>
          <p:nvPr/>
        </p:nvSpPr>
        <p:spPr>
          <a:xfrm>
            <a:off x="16352563" y="9010650"/>
            <a:ext cx="398247"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13</a:t>
            </a:r>
          </a:p>
        </p:txBody>
      </p:sp>
      <p:grpSp>
        <p:nvGrpSpPr>
          <p:cNvPr id="8" name="Group 8"/>
          <p:cNvGrpSpPr/>
          <p:nvPr/>
        </p:nvGrpSpPr>
        <p:grpSpPr>
          <a:xfrm>
            <a:off x="11994347" y="5966460"/>
            <a:ext cx="3291840" cy="3291840"/>
            <a:chOff x="0" y="0"/>
            <a:chExt cx="6350000" cy="6350000"/>
          </a:xfrm>
        </p:grpSpPr>
        <p:sp>
          <p:nvSpPr>
            <p:cNvPr id="9" name="Freeform 9"/>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blipFill>
              <a:blip r:embed="rId5"/>
              <a:stretch>
                <a:fillRect l="-38888" r="-38888"/>
              </a:stretch>
            </a:blipFill>
          </p:spPr>
          <p:txBody>
            <a:bodyPr/>
            <a:lstStyle/>
            <a:p>
              <a:endParaRPr lang="es-MX"/>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bstract watercolor brushstroke element"/>
          <p:cNvSpPr/>
          <p:nvPr/>
        </p:nvSpPr>
        <p:spPr>
          <a:xfrm>
            <a:off x="11570487" y="-668744"/>
            <a:ext cx="7315200" cy="2766476"/>
          </a:xfrm>
          <a:custGeom>
            <a:avLst/>
            <a:gdLst/>
            <a:ahLst/>
            <a:cxnLst/>
            <a:rect l="l" t="t" r="r" b="b"/>
            <a:pathLst>
              <a:path w="7315200" h="2766476">
                <a:moveTo>
                  <a:pt x="0" y="0"/>
                </a:moveTo>
                <a:lnTo>
                  <a:pt x="7315200" y="0"/>
                </a:lnTo>
                <a:lnTo>
                  <a:pt x="7315200" y="2766475"/>
                </a:lnTo>
                <a:lnTo>
                  <a:pt x="0" y="2766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descr="Abstract watercolor brushstroke element"/>
          <p:cNvSpPr/>
          <p:nvPr/>
        </p:nvSpPr>
        <p:spPr>
          <a:xfrm>
            <a:off x="0" y="8160219"/>
            <a:ext cx="7315200" cy="2766476"/>
          </a:xfrm>
          <a:custGeom>
            <a:avLst/>
            <a:gdLst/>
            <a:ahLst/>
            <a:cxnLst/>
            <a:rect l="l" t="t" r="r" b="b"/>
            <a:pathLst>
              <a:path w="7315200" h="2766476">
                <a:moveTo>
                  <a:pt x="0" y="0"/>
                </a:moveTo>
                <a:lnTo>
                  <a:pt x="7315200" y="0"/>
                </a:lnTo>
                <a:lnTo>
                  <a:pt x="7315200" y="2766476"/>
                </a:lnTo>
                <a:lnTo>
                  <a:pt x="0" y="2766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4" name="Group 4"/>
          <p:cNvGrpSpPr/>
          <p:nvPr/>
        </p:nvGrpSpPr>
        <p:grpSpPr>
          <a:xfrm>
            <a:off x="12406326" y="1028700"/>
            <a:ext cx="4852974" cy="8229600"/>
            <a:chOff x="0" y="0"/>
            <a:chExt cx="4488808" cy="7612054"/>
          </a:xfrm>
        </p:grpSpPr>
        <p:sp>
          <p:nvSpPr>
            <p:cNvPr id="5" name="Freeform 5"/>
            <p:cNvSpPr/>
            <p:nvPr/>
          </p:nvSpPr>
          <p:spPr>
            <a:xfrm>
              <a:off x="0" y="0"/>
              <a:ext cx="4488809" cy="7612054"/>
            </a:xfrm>
            <a:custGeom>
              <a:avLst/>
              <a:gdLst/>
              <a:ahLst/>
              <a:cxnLst/>
              <a:rect l="l" t="t" r="r" b="b"/>
              <a:pathLst>
                <a:path w="4488809" h="7612054">
                  <a:moveTo>
                    <a:pt x="4364348" y="7612054"/>
                  </a:moveTo>
                  <a:lnTo>
                    <a:pt x="124460" y="7612054"/>
                  </a:lnTo>
                  <a:cubicBezTo>
                    <a:pt x="55880" y="7612054"/>
                    <a:pt x="0" y="7556174"/>
                    <a:pt x="0" y="7487593"/>
                  </a:cubicBezTo>
                  <a:lnTo>
                    <a:pt x="0" y="124460"/>
                  </a:lnTo>
                  <a:cubicBezTo>
                    <a:pt x="0" y="55880"/>
                    <a:pt x="55880" y="0"/>
                    <a:pt x="124460" y="0"/>
                  </a:cubicBezTo>
                  <a:lnTo>
                    <a:pt x="4364349" y="0"/>
                  </a:lnTo>
                  <a:cubicBezTo>
                    <a:pt x="4432929" y="0"/>
                    <a:pt x="4488809" y="55880"/>
                    <a:pt x="4488809" y="124460"/>
                  </a:cubicBezTo>
                  <a:lnTo>
                    <a:pt x="4488809" y="7487594"/>
                  </a:lnTo>
                  <a:cubicBezTo>
                    <a:pt x="4488809" y="7556174"/>
                    <a:pt x="4432929" y="7612054"/>
                    <a:pt x="4364349" y="7612054"/>
                  </a:cubicBezTo>
                  <a:close/>
                </a:path>
              </a:pathLst>
            </a:custGeom>
            <a:solidFill>
              <a:srgbClr val="DFD0C1"/>
            </a:solidFill>
          </p:spPr>
          <p:txBody>
            <a:bodyPr/>
            <a:lstStyle/>
            <a:p>
              <a:endParaRPr lang="es-MX"/>
            </a:p>
          </p:txBody>
        </p:sp>
      </p:grpSp>
      <p:grpSp>
        <p:nvGrpSpPr>
          <p:cNvPr id="6" name="Group 6"/>
          <p:cNvGrpSpPr/>
          <p:nvPr/>
        </p:nvGrpSpPr>
        <p:grpSpPr>
          <a:xfrm>
            <a:off x="1028700" y="1028700"/>
            <a:ext cx="4852974" cy="8229600"/>
            <a:chOff x="0" y="0"/>
            <a:chExt cx="4488808" cy="7612054"/>
          </a:xfrm>
        </p:grpSpPr>
        <p:sp>
          <p:nvSpPr>
            <p:cNvPr id="7" name="Freeform 7"/>
            <p:cNvSpPr/>
            <p:nvPr/>
          </p:nvSpPr>
          <p:spPr>
            <a:xfrm>
              <a:off x="0" y="0"/>
              <a:ext cx="4488809" cy="7612054"/>
            </a:xfrm>
            <a:custGeom>
              <a:avLst/>
              <a:gdLst/>
              <a:ahLst/>
              <a:cxnLst/>
              <a:rect l="l" t="t" r="r" b="b"/>
              <a:pathLst>
                <a:path w="4488809" h="7612054">
                  <a:moveTo>
                    <a:pt x="4364348" y="7612054"/>
                  </a:moveTo>
                  <a:lnTo>
                    <a:pt x="124460" y="7612054"/>
                  </a:lnTo>
                  <a:cubicBezTo>
                    <a:pt x="55880" y="7612054"/>
                    <a:pt x="0" y="7556174"/>
                    <a:pt x="0" y="7487593"/>
                  </a:cubicBezTo>
                  <a:lnTo>
                    <a:pt x="0" y="124460"/>
                  </a:lnTo>
                  <a:cubicBezTo>
                    <a:pt x="0" y="55880"/>
                    <a:pt x="55880" y="0"/>
                    <a:pt x="124460" y="0"/>
                  </a:cubicBezTo>
                  <a:lnTo>
                    <a:pt x="4364349" y="0"/>
                  </a:lnTo>
                  <a:cubicBezTo>
                    <a:pt x="4432929" y="0"/>
                    <a:pt x="4488809" y="55880"/>
                    <a:pt x="4488809" y="124460"/>
                  </a:cubicBezTo>
                  <a:lnTo>
                    <a:pt x="4488809" y="7487594"/>
                  </a:lnTo>
                  <a:cubicBezTo>
                    <a:pt x="4488809" y="7556174"/>
                    <a:pt x="4432929" y="7612054"/>
                    <a:pt x="4364349" y="7612054"/>
                  </a:cubicBezTo>
                  <a:close/>
                </a:path>
              </a:pathLst>
            </a:custGeom>
            <a:solidFill>
              <a:srgbClr val="DFD0C1"/>
            </a:solidFill>
          </p:spPr>
          <p:txBody>
            <a:bodyPr/>
            <a:lstStyle/>
            <a:p>
              <a:endParaRPr lang="es-MX"/>
            </a:p>
          </p:txBody>
        </p:sp>
      </p:grpSp>
      <p:grpSp>
        <p:nvGrpSpPr>
          <p:cNvPr id="8" name="Group 8"/>
          <p:cNvGrpSpPr/>
          <p:nvPr/>
        </p:nvGrpSpPr>
        <p:grpSpPr>
          <a:xfrm>
            <a:off x="6717513" y="1028700"/>
            <a:ext cx="4852974" cy="8229600"/>
            <a:chOff x="0" y="0"/>
            <a:chExt cx="4488808" cy="7612054"/>
          </a:xfrm>
        </p:grpSpPr>
        <p:sp>
          <p:nvSpPr>
            <p:cNvPr id="9" name="Freeform 9"/>
            <p:cNvSpPr/>
            <p:nvPr/>
          </p:nvSpPr>
          <p:spPr>
            <a:xfrm>
              <a:off x="0" y="0"/>
              <a:ext cx="4488809" cy="7612054"/>
            </a:xfrm>
            <a:custGeom>
              <a:avLst/>
              <a:gdLst/>
              <a:ahLst/>
              <a:cxnLst/>
              <a:rect l="l" t="t" r="r" b="b"/>
              <a:pathLst>
                <a:path w="4488809" h="7612054">
                  <a:moveTo>
                    <a:pt x="4364348" y="7612054"/>
                  </a:moveTo>
                  <a:lnTo>
                    <a:pt x="124460" y="7612054"/>
                  </a:lnTo>
                  <a:cubicBezTo>
                    <a:pt x="55880" y="7612054"/>
                    <a:pt x="0" y="7556174"/>
                    <a:pt x="0" y="7487593"/>
                  </a:cubicBezTo>
                  <a:lnTo>
                    <a:pt x="0" y="124460"/>
                  </a:lnTo>
                  <a:cubicBezTo>
                    <a:pt x="0" y="55880"/>
                    <a:pt x="55880" y="0"/>
                    <a:pt x="124460" y="0"/>
                  </a:cubicBezTo>
                  <a:lnTo>
                    <a:pt x="4364349" y="0"/>
                  </a:lnTo>
                  <a:cubicBezTo>
                    <a:pt x="4432929" y="0"/>
                    <a:pt x="4488809" y="55880"/>
                    <a:pt x="4488809" y="124460"/>
                  </a:cubicBezTo>
                  <a:lnTo>
                    <a:pt x="4488809" y="7487594"/>
                  </a:lnTo>
                  <a:cubicBezTo>
                    <a:pt x="4488809" y="7556174"/>
                    <a:pt x="4432929" y="7612054"/>
                    <a:pt x="4364349" y="7612054"/>
                  </a:cubicBezTo>
                  <a:close/>
                </a:path>
              </a:pathLst>
            </a:custGeom>
            <a:solidFill>
              <a:srgbClr val="DFD0C1"/>
            </a:solidFill>
          </p:spPr>
          <p:txBody>
            <a:bodyPr/>
            <a:lstStyle/>
            <a:p>
              <a:endParaRPr lang="es-MX"/>
            </a:p>
          </p:txBody>
        </p:sp>
      </p:grpSp>
      <p:sp>
        <p:nvSpPr>
          <p:cNvPr id="10" name="Freeform 10"/>
          <p:cNvSpPr/>
          <p:nvPr/>
        </p:nvSpPr>
        <p:spPr>
          <a:xfrm>
            <a:off x="1309698" y="5910856"/>
            <a:ext cx="4290978" cy="2933469"/>
          </a:xfrm>
          <a:custGeom>
            <a:avLst/>
            <a:gdLst/>
            <a:ahLst/>
            <a:cxnLst/>
            <a:rect l="l" t="t" r="r" b="b"/>
            <a:pathLst>
              <a:path w="4290978" h="2933469">
                <a:moveTo>
                  <a:pt x="0" y="0"/>
                </a:moveTo>
                <a:lnTo>
                  <a:pt x="4290978" y="0"/>
                </a:lnTo>
                <a:lnTo>
                  <a:pt x="4290978" y="2933469"/>
                </a:lnTo>
                <a:lnTo>
                  <a:pt x="0" y="2933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11" name="Freeform 11"/>
          <p:cNvSpPr/>
          <p:nvPr/>
        </p:nvSpPr>
        <p:spPr>
          <a:xfrm>
            <a:off x="6998511" y="4755791"/>
            <a:ext cx="4290978" cy="4290978"/>
          </a:xfrm>
          <a:custGeom>
            <a:avLst/>
            <a:gdLst/>
            <a:ahLst/>
            <a:cxnLst/>
            <a:rect l="l" t="t" r="r" b="b"/>
            <a:pathLst>
              <a:path w="4290978" h="4290978">
                <a:moveTo>
                  <a:pt x="0" y="0"/>
                </a:moveTo>
                <a:lnTo>
                  <a:pt x="4290978" y="0"/>
                </a:lnTo>
                <a:lnTo>
                  <a:pt x="4290978" y="4290978"/>
                </a:lnTo>
                <a:lnTo>
                  <a:pt x="0" y="4290978"/>
                </a:lnTo>
                <a:lnTo>
                  <a:pt x="0" y="0"/>
                </a:lnTo>
                <a:close/>
              </a:path>
            </a:pathLst>
          </a:custGeom>
          <a:blipFill>
            <a:blip r:embed="rId6"/>
            <a:stretch>
              <a:fillRect/>
            </a:stretch>
          </a:blipFill>
        </p:spPr>
        <p:txBody>
          <a:bodyPr/>
          <a:lstStyle/>
          <a:p>
            <a:endParaRPr lang="es-MX"/>
          </a:p>
        </p:txBody>
      </p:sp>
      <p:sp>
        <p:nvSpPr>
          <p:cNvPr id="12" name="Freeform 12"/>
          <p:cNvSpPr/>
          <p:nvPr/>
        </p:nvSpPr>
        <p:spPr>
          <a:xfrm>
            <a:off x="15439900" y="6723721"/>
            <a:ext cx="1538402" cy="2120604"/>
          </a:xfrm>
          <a:custGeom>
            <a:avLst/>
            <a:gdLst/>
            <a:ahLst/>
            <a:cxnLst/>
            <a:rect l="l" t="t" r="r" b="b"/>
            <a:pathLst>
              <a:path w="1538402" h="2120604">
                <a:moveTo>
                  <a:pt x="0" y="0"/>
                </a:moveTo>
                <a:lnTo>
                  <a:pt x="1538402" y="0"/>
                </a:lnTo>
                <a:lnTo>
                  <a:pt x="1538402" y="2120604"/>
                </a:lnTo>
                <a:lnTo>
                  <a:pt x="0" y="21206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3" name="Freeform 13"/>
          <p:cNvSpPr/>
          <p:nvPr/>
        </p:nvSpPr>
        <p:spPr>
          <a:xfrm>
            <a:off x="12970662" y="6180055"/>
            <a:ext cx="2298091" cy="1442450"/>
          </a:xfrm>
          <a:custGeom>
            <a:avLst/>
            <a:gdLst/>
            <a:ahLst/>
            <a:cxnLst/>
            <a:rect l="l" t="t" r="r" b="b"/>
            <a:pathLst>
              <a:path w="2298091" h="1442450">
                <a:moveTo>
                  <a:pt x="0" y="0"/>
                </a:moveTo>
                <a:lnTo>
                  <a:pt x="2298091" y="0"/>
                </a:lnTo>
                <a:lnTo>
                  <a:pt x="2298091" y="1442450"/>
                </a:lnTo>
                <a:lnTo>
                  <a:pt x="0" y="14424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4" name="TextBox 14"/>
          <p:cNvSpPr txBox="1"/>
          <p:nvPr/>
        </p:nvSpPr>
        <p:spPr>
          <a:xfrm>
            <a:off x="1309698" y="1345841"/>
            <a:ext cx="4290978" cy="4184015"/>
          </a:xfrm>
          <a:prstGeom prst="rect">
            <a:avLst/>
          </a:prstGeom>
        </p:spPr>
        <p:txBody>
          <a:bodyPr lIns="0" tIns="0" rIns="0" bIns="0" rtlCol="0" anchor="t">
            <a:spAutoFit/>
          </a:bodyPr>
          <a:lstStyle/>
          <a:p>
            <a:pPr algn="just">
              <a:lnSpc>
                <a:spcPts val="3010"/>
              </a:lnSpc>
            </a:pPr>
            <a:r>
              <a:rPr lang="en-US" sz="2150">
                <a:solidFill>
                  <a:srgbClr val="1B1612"/>
                </a:solidFill>
                <a:latin typeface="Montserrat Bold Italics"/>
                <a:ea typeface="Montserrat Bold Italics"/>
                <a:cs typeface="Montserrat Bold Italics"/>
                <a:sym typeface="Montserrat Bold Italics"/>
              </a:rPr>
              <a:t>Cambio Cultural.</a:t>
            </a:r>
            <a:r>
              <a:rPr lang="en-US" sz="2150">
                <a:solidFill>
                  <a:srgbClr val="1B1612"/>
                </a:solidFill>
                <a:latin typeface="Montserrat"/>
                <a:ea typeface="Montserrat"/>
                <a:cs typeface="Montserrat"/>
                <a:sym typeface="Montserrat"/>
              </a:rPr>
              <a:t> Consiste en hacer que todos los empleados estén conscientes de la importancia de la calidad y motivarlos para que mejoren en cada producto.</a:t>
            </a:r>
          </a:p>
          <a:p>
            <a:pPr algn="just">
              <a:lnSpc>
                <a:spcPts val="3010"/>
              </a:lnSpc>
            </a:pPr>
            <a:endParaRPr lang="en-US" sz="2150">
              <a:solidFill>
                <a:srgbClr val="1B1612"/>
              </a:solidFill>
              <a:latin typeface="Montserrat"/>
              <a:ea typeface="Montserrat"/>
              <a:cs typeface="Montserrat"/>
              <a:sym typeface="Montserrat"/>
            </a:endParaRPr>
          </a:p>
          <a:p>
            <a:pPr algn="just">
              <a:lnSpc>
                <a:spcPts val="3010"/>
              </a:lnSpc>
              <a:spcBef>
                <a:spcPct val="0"/>
              </a:spcBef>
            </a:pPr>
            <a:r>
              <a:rPr lang="en-US" sz="2150">
                <a:solidFill>
                  <a:srgbClr val="1B1612"/>
                </a:solidFill>
                <a:latin typeface="Montserrat"/>
                <a:ea typeface="Montserrat"/>
                <a:cs typeface="Montserrat"/>
                <a:sym typeface="Montserrat"/>
              </a:rPr>
              <a:t>En otras palabras, TQM abarca todas las funciones relacionadas con un producto o servicio. </a:t>
            </a:r>
          </a:p>
        </p:txBody>
      </p:sp>
      <p:sp>
        <p:nvSpPr>
          <p:cNvPr id="15" name="TextBox 15"/>
          <p:cNvSpPr txBox="1"/>
          <p:nvPr/>
        </p:nvSpPr>
        <p:spPr>
          <a:xfrm>
            <a:off x="6998511" y="1345841"/>
            <a:ext cx="4290978" cy="3041015"/>
          </a:xfrm>
          <a:prstGeom prst="rect">
            <a:avLst/>
          </a:prstGeom>
        </p:spPr>
        <p:txBody>
          <a:bodyPr lIns="0" tIns="0" rIns="0" bIns="0" rtlCol="0" anchor="t">
            <a:spAutoFit/>
          </a:bodyPr>
          <a:lstStyle/>
          <a:p>
            <a:pPr algn="just">
              <a:lnSpc>
                <a:spcPts val="3010"/>
              </a:lnSpc>
              <a:spcBef>
                <a:spcPct val="0"/>
              </a:spcBef>
            </a:pPr>
            <a:r>
              <a:rPr lang="en-US" sz="2150">
                <a:solidFill>
                  <a:srgbClr val="1B1612"/>
                </a:solidFill>
                <a:latin typeface="Montserrat Bold Italics"/>
                <a:ea typeface="Montserrat Bold Italics"/>
                <a:cs typeface="Montserrat Bold Italics"/>
                <a:sym typeface="Montserrat Bold Italics"/>
              </a:rPr>
              <a:t>Desarrollo Organizacional.</a:t>
            </a:r>
            <a:r>
              <a:rPr lang="en-US" sz="2150">
                <a:solidFill>
                  <a:srgbClr val="1B1612"/>
                </a:solidFill>
                <a:latin typeface="Montserrat"/>
                <a:ea typeface="Montserrat"/>
                <a:cs typeface="Montserrat"/>
                <a:sym typeface="Montserrat"/>
              </a:rPr>
              <a:t> Se basa en los programas de capacitación durante el trabajo, puesto que, ayudan a mejorar la calidad, aumentar la productividad y reducir el número de productos defectuosos. </a:t>
            </a:r>
          </a:p>
        </p:txBody>
      </p:sp>
      <p:sp>
        <p:nvSpPr>
          <p:cNvPr id="16" name="TextBox 16"/>
          <p:cNvSpPr txBox="1"/>
          <p:nvPr/>
        </p:nvSpPr>
        <p:spPr>
          <a:xfrm>
            <a:off x="12687324" y="1345841"/>
            <a:ext cx="4290978" cy="4565015"/>
          </a:xfrm>
          <a:prstGeom prst="rect">
            <a:avLst/>
          </a:prstGeom>
        </p:spPr>
        <p:txBody>
          <a:bodyPr lIns="0" tIns="0" rIns="0" bIns="0" rtlCol="0" anchor="t">
            <a:spAutoFit/>
          </a:bodyPr>
          <a:lstStyle/>
          <a:p>
            <a:pPr algn="just">
              <a:lnSpc>
                <a:spcPts val="3010"/>
              </a:lnSpc>
            </a:pPr>
            <a:r>
              <a:rPr lang="en-US" sz="2150">
                <a:solidFill>
                  <a:srgbClr val="1B1612"/>
                </a:solidFill>
                <a:latin typeface="Montserrat Bold Italics"/>
                <a:ea typeface="Montserrat Bold Italics"/>
                <a:cs typeface="Montserrat Bold Italics"/>
                <a:sym typeface="Montserrat Bold Italics"/>
              </a:rPr>
              <a:t>Premios e incentivos. </a:t>
            </a:r>
            <a:r>
              <a:rPr lang="en-US" sz="2150">
                <a:solidFill>
                  <a:srgbClr val="1B1612"/>
                </a:solidFill>
                <a:latin typeface="Montserrat"/>
                <a:ea typeface="Montserrat"/>
                <a:cs typeface="Montserrat"/>
                <a:sym typeface="Montserrat"/>
              </a:rPr>
              <a:t>Recibir pagos y bonificaciones por méritos suele dar a los empleados un incentivo para mejorar la calidad.</a:t>
            </a:r>
          </a:p>
          <a:p>
            <a:pPr algn="just">
              <a:lnSpc>
                <a:spcPts val="3010"/>
              </a:lnSpc>
            </a:pPr>
            <a:endParaRPr lang="en-US" sz="2150">
              <a:solidFill>
                <a:srgbClr val="1B1612"/>
              </a:solidFill>
              <a:latin typeface="Montserrat"/>
              <a:ea typeface="Montserrat"/>
              <a:cs typeface="Montserrat"/>
              <a:sym typeface="Montserrat"/>
            </a:endParaRPr>
          </a:p>
          <a:p>
            <a:pPr algn="just">
              <a:lnSpc>
                <a:spcPts val="3010"/>
              </a:lnSpc>
              <a:spcBef>
                <a:spcPct val="0"/>
              </a:spcBef>
            </a:pPr>
            <a:r>
              <a:rPr lang="en-US" sz="2150">
                <a:solidFill>
                  <a:srgbClr val="1B1612"/>
                </a:solidFill>
                <a:latin typeface="Montserrat"/>
                <a:ea typeface="Montserrat"/>
                <a:cs typeface="Montserrat"/>
                <a:sym typeface="Montserrat"/>
              </a:rPr>
              <a:t>Las recompensas de carácter no económico, como el reconocimiento frente a los compañeros, también son formas de motivación con miras a mejorar la calidad.</a:t>
            </a:r>
          </a:p>
        </p:txBody>
      </p:sp>
      <p:sp>
        <p:nvSpPr>
          <p:cNvPr id="17" name="TextBox 17"/>
          <p:cNvSpPr txBox="1"/>
          <p:nvPr/>
        </p:nvSpPr>
        <p:spPr>
          <a:xfrm>
            <a:off x="16421455" y="9010650"/>
            <a:ext cx="32935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14</a:t>
            </a:r>
          </a:p>
        </p:txBody>
      </p:sp>
      <p:grpSp>
        <p:nvGrpSpPr>
          <p:cNvPr id="18" name="Group 18"/>
          <p:cNvGrpSpPr/>
          <p:nvPr/>
        </p:nvGrpSpPr>
        <p:grpSpPr>
          <a:xfrm>
            <a:off x="350954" y="6665683"/>
            <a:ext cx="3291840" cy="3291840"/>
            <a:chOff x="0" y="0"/>
            <a:chExt cx="6350000" cy="6350000"/>
          </a:xfrm>
        </p:grpSpPr>
        <p:sp>
          <p:nvSpPr>
            <p:cNvPr id="19" name="Freeform 19"/>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blipFill>
              <a:blip r:embed="rId11"/>
              <a:stretch>
                <a:fillRect l="-38888" r="-38888"/>
              </a:stretch>
            </a:blipFill>
          </p:spPr>
          <p:txBody>
            <a:bodyPr/>
            <a:lstStyle/>
            <a:p>
              <a:endParaRPr lang="es-MX"/>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107" y="9624032"/>
            <a:ext cx="3799665" cy="3723671"/>
          </a:xfrm>
          <a:custGeom>
            <a:avLst/>
            <a:gdLst/>
            <a:ahLst/>
            <a:cxnLst/>
            <a:rect l="l" t="t" r="r" b="b"/>
            <a:pathLst>
              <a:path w="3799665" h="3723671">
                <a:moveTo>
                  <a:pt x="0" y="0"/>
                </a:moveTo>
                <a:lnTo>
                  <a:pt x="3799665" y="0"/>
                </a:lnTo>
                <a:lnTo>
                  <a:pt x="3799665" y="3723672"/>
                </a:lnTo>
                <a:lnTo>
                  <a:pt x="0" y="3723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2903714">
            <a:off x="16243574" y="-1618535"/>
            <a:ext cx="3303132" cy="3237069"/>
          </a:xfrm>
          <a:custGeom>
            <a:avLst/>
            <a:gdLst/>
            <a:ahLst/>
            <a:cxnLst/>
            <a:rect l="l" t="t" r="r" b="b"/>
            <a:pathLst>
              <a:path w="3303132" h="3237069">
                <a:moveTo>
                  <a:pt x="0" y="0"/>
                </a:moveTo>
                <a:lnTo>
                  <a:pt x="3303131" y="0"/>
                </a:lnTo>
                <a:lnTo>
                  <a:pt x="3303131" y="3237070"/>
                </a:lnTo>
                <a:lnTo>
                  <a:pt x="0" y="32370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a:off x="1028700" y="3023196"/>
            <a:ext cx="5828881" cy="5632156"/>
          </a:xfrm>
          <a:custGeom>
            <a:avLst/>
            <a:gdLst/>
            <a:ahLst/>
            <a:cxnLst/>
            <a:rect l="l" t="t" r="r" b="b"/>
            <a:pathLst>
              <a:path w="5828881" h="5632156">
                <a:moveTo>
                  <a:pt x="0" y="0"/>
                </a:moveTo>
                <a:lnTo>
                  <a:pt x="5828881" y="0"/>
                </a:lnTo>
                <a:lnTo>
                  <a:pt x="5828881" y="5632157"/>
                </a:lnTo>
                <a:lnTo>
                  <a:pt x="0" y="5632157"/>
                </a:lnTo>
                <a:lnTo>
                  <a:pt x="0" y="0"/>
                </a:lnTo>
                <a:close/>
              </a:path>
            </a:pathLst>
          </a:custGeom>
          <a:blipFill>
            <a:blip r:embed="rId4"/>
            <a:stretch>
              <a:fillRect/>
            </a:stretch>
          </a:blipFill>
        </p:spPr>
        <p:txBody>
          <a:bodyPr/>
          <a:lstStyle/>
          <a:p>
            <a:endParaRPr lang="es-MX"/>
          </a:p>
        </p:txBody>
      </p:sp>
      <p:sp>
        <p:nvSpPr>
          <p:cNvPr id="5" name="TextBox 5"/>
          <p:cNvSpPr txBox="1"/>
          <p:nvPr/>
        </p:nvSpPr>
        <p:spPr>
          <a:xfrm>
            <a:off x="7319864" y="2956521"/>
            <a:ext cx="9939436" cy="3245485"/>
          </a:xfrm>
          <a:prstGeom prst="rect">
            <a:avLst/>
          </a:prstGeom>
        </p:spPr>
        <p:txBody>
          <a:bodyPr lIns="0" tIns="0" rIns="0" bIns="0" rtlCol="0" anchor="t">
            <a:spAutoFit/>
          </a:bodyPr>
          <a:lstStyle/>
          <a:p>
            <a:pPr algn="just">
              <a:lnSpc>
                <a:spcPts val="4339"/>
              </a:lnSpc>
              <a:spcBef>
                <a:spcPct val="0"/>
              </a:spcBef>
            </a:pPr>
            <a:r>
              <a:rPr lang="en-US" sz="3099">
                <a:solidFill>
                  <a:srgbClr val="1B1612"/>
                </a:solidFill>
                <a:latin typeface="Montserrat"/>
                <a:ea typeface="Montserrat"/>
                <a:cs typeface="Montserrat"/>
                <a:sym typeface="Montserrat"/>
              </a:rPr>
              <a:t>La idea ya no es controlar al final del proceso para evitar que los productos salgan defectuosos, sino que se trata de ajustar el proceso evitando que éste produzca artículos defectuosos. Un proceso confiable es aquel que produce una salida esperada sin variaciones.</a:t>
            </a:r>
          </a:p>
        </p:txBody>
      </p:sp>
      <p:sp>
        <p:nvSpPr>
          <p:cNvPr id="6" name="TextBox 6"/>
          <p:cNvSpPr txBox="1"/>
          <p:nvPr/>
        </p:nvSpPr>
        <p:spPr>
          <a:xfrm>
            <a:off x="7319864" y="6495718"/>
            <a:ext cx="9939436" cy="2159635"/>
          </a:xfrm>
          <a:prstGeom prst="rect">
            <a:avLst/>
          </a:prstGeom>
        </p:spPr>
        <p:txBody>
          <a:bodyPr lIns="0" tIns="0" rIns="0" bIns="0" rtlCol="0" anchor="t">
            <a:spAutoFit/>
          </a:bodyPr>
          <a:lstStyle/>
          <a:p>
            <a:pPr algn="just">
              <a:lnSpc>
                <a:spcPts val="4339"/>
              </a:lnSpc>
              <a:spcBef>
                <a:spcPct val="0"/>
              </a:spcBef>
            </a:pPr>
            <a:r>
              <a:rPr lang="en-US" sz="3099">
                <a:solidFill>
                  <a:srgbClr val="1B1612"/>
                </a:solidFill>
                <a:latin typeface="Montserrat"/>
                <a:ea typeface="Montserrat"/>
                <a:cs typeface="Montserrat"/>
                <a:sym typeface="Montserrat"/>
              </a:rPr>
              <a:t>Se dice que no hay dos productos iguales, porque los procesos en general tienen variaciones. Podemos mencionar dos tipos de causas: comunes y asignables.</a:t>
            </a:r>
          </a:p>
        </p:txBody>
      </p:sp>
      <p:sp>
        <p:nvSpPr>
          <p:cNvPr id="7" name="TextBox 7"/>
          <p:cNvSpPr txBox="1"/>
          <p:nvPr/>
        </p:nvSpPr>
        <p:spPr>
          <a:xfrm>
            <a:off x="1522725" y="1280935"/>
            <a:ext cx="15338402" cy="1028700"/>
          </a:xfrm>
          <a:prstGeom prst="rect">
            <a:avLst/>
          </a:prstGeom>
        </p:spPr>
        <p:txBody>
          <a:bodyPr lIns="0" tIns="0" rIns="0" bIns="0" rtlCol="0" anchor="t">
            <a:spAutoFit/>
          </a:bodyPr>
          <a:lstStyle/>
          <a:p>
            <a:pPr algn="ctr">
              <a:lnSpc>
                <a:spcPts val="8400"/>
              </a:lnSpc>
              <a:spcBef>
                <a:spcPct val="0"/>
              </a:spcBef>
            </a:pPr>
            <a:r>
              <a:rPr lang="en-US" sz="6000">
                <a:solidFill>
                  <a:srgbClr val="1B1612"/>
                </a:solidFill>
                <a:latin typeface="Montserrat Bold"/>
                <a:ea typeface="Montserrat Bold"/>
                <a:cs typeface="Montserrat Bold"/>
                <a:sym typeface="Montserrat Bold"/>
              </a:rPr>
              <a:t>ORIENTACIÓN PARA LA PREVENCIÓN</a:t>
            </a:r>
          </a:p>
        </p:txBody>
      </p:sp>
      <p:sp>
        <p:nvSpPr>
          <p:cNvPr id="8" name="TextBox 8"/>
          <p:cNvSpPr txBox="1"/>
          <p:nvPr/>
        </p:nvSpPr>
        <p:spPr>
          <a:xfrm>
            <a:off x="16421455" y="9010650"/>
            <a:ext cx="32935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15</a:t>
            </a:r>
          </a:p>
        </p:txBody>
      </p:sp>
      <p:grpSp>
        <p:nvGrpSpPr>
          <p:cNvPr id="9" name="Group 9"/>
          <p:cNvGrpSpPr/>
          <p:nvPr/>
        </p:nvGrpSpPr>
        <p:grpSpPr>
          <a:xfrm>
            <a:off x="2163077" y="6566840"/>
            <a:ext cx="3291840" cy="3291840"/>
            <a:chOff x="0" y="0"/>
            <a:chExt cx="6350000" cy="6350000"/>
          </a:xfrm>
        </p:grpSpPr>
        <p:sp>
          <p:nvSpPr>
            <p:cNvPr id="10" name="Freeform 10"/>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blipFill>
              <a:blip r:embed="rId5"/>
              <a:stretch>
                <a:fillRect l="-38888" r="-38888"/>
              </a:stretch>
            </a:blipFill>
          </p:spPr>
          <p:txBody>
            <a:bodyPr/>
            <a:lstStyle/>
            <a:p>
              <a:endParaRPr lang="es-MX"/>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36379">
            <a:off x="-16762" y="9138942"/>
            <a:ext cx="3799665" cy="3723671"/>
          </a:xfrm>
          <a:custGeom>
            <a:avLst/>
            <a:gdLst/>
            <a:ahLst/>
            <a:cxnLst/>
            <a:rect l="l" t="t" r="r" b="b"/>
            <a:pathLst>
              <a:path w="3799665" h="3723671">
                <a:moveTo>
                  <a:pt x="0" y="0"/>
                </a:moveTo>
                <a:lnTo>
                  <a:pt x="3799665" y="0"/>
                </a:lnTo>
                <a:lnTo>
                  <a:pt x="3799665" y="3723671"/>
                </a:lnTo>
                <a:lnTo>
                  <a:pt x="0" y="3723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74197">
            <a:off x="15887078" y="-897428"/>
            <a:ext cx="3303132" cy="3237069"/>
          </a:xfrm>
          <a:custGeom>
            <a:avLst/>
            <a:gdLst/>
            <a:ahLst/>
            <a:cxnLst/>
            <a:rect l="l" t="t" r="r" b="b"/>
            <a:pathLst>
              <a:path w="3303132" h="3237069">
                <a:moveTo>
                  <a:pt x="0" y="0"/>
                </a:moveTo>
                <a:lnTo>
                  <a:pt x="3303131" y="0"/>
                </a:lnTo>
                <a:lnTo>
                  <a:pt x="3303131" y="3237069"/>
                </a:lnTo>
                <a:lnTo>
                  <a:pt x="0" y="3237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a:off x="10721300" y="2608915"/>
            <a:ext cx="6538000" cy="6199203"/>
          </a:xfrm>
          <a:custGeom>
            <a:avLst/>
            <a:gdLst/>
            <a:ahLst/>
            <a:cxnLst/>
            <a:rect l="l" t="t" r="r" b="b"/>
            <a:pathLst>
              <a:path w="6538000" h="6199203">
                <a:moveTo>
                  <a:pt x="0" y="0"/>
                </a:moveTo>
                <a:lnTo>
                  <a:pt x="6538000" y="0"/>
                </a:lnTo>
                <a:lnTo>
                  <a:pt x="6538000" y="6199203"/>
                </a:lnTo>
                <a:lnTo>
                  <a:pt x="0" y="6199203"/>
                </a:lnTo>
                <a:lnTo>
                  <a:pt x="0" y="0"/>
                </a:lnTo>
                <a:close/>
              </a:path>
            </a:pathLst>
          </a:custGeom>
          <a:blipFill>
            <a:blip r:embed="rId4"/>
            <a:stretch>
              <a:fillRect t="-2732" b="-2732"/>
            </a:stretch>
          </a:blipFill>
        </p:spPr>
        <p:txBody>
          <a:bodyPr/>
          <a:lstStyle/>
          <a:p>
            <a:endParaRPr lang="es-MX"/>
          </a:p>
        </p:txBody>
      </p:sp>
      <p:sp>
        <p:nvSpPr>
          <p:cNvPr id="5" name="TextBox 5"/>
          <p:cNvSpPr txBox="1"/>
          <p:nvPr/>
        </p:nvSpPr>
        <p:spPr>
          <a:xfrm>
            <a:off x="1028700" y="3556788"/>
            <a:ext cx="9331454" cy="4874260"/>
          </a:xfrm>
          <a:prstGeom prst="rect">
            <a:avLst/>
          </a:prstGeom>
        </p:spPr>
        <p:txBody>
          <a:bodyPr lIns="0" tIns="0" rIns="0" bIns="0" rtlCol="0" anchor="t">
            <a:spAutoFit/>
          </a:bodyPr>
          <a:lstStyle/>
          <a:p>
            <a:pPr algn="just">
              <a:lnSpc>
                <a:spcPts val="4339"/>
              </a:lnSpc>
            </a:pPr>
            <a:r>
              <a:rPr lang="en-US" sz="3099">
                <a:solidFill>
                  <a:srgbClr val="1B1612"/>
                </a:solidFill>
                <a:latin typeface="Montserrat"/>
                <a:ea typeface="Montserrat"/>
                <a:cs typeface="Montserrat"/>
                <a:sym typeface="Montserrat"/>
              </a:rPr>
              <a:t>Se sugiere que el 85% de los problemas de calidad tienen que ver con los materiales y los procesos, y no con el desempeño del empleado, consiste en diseñar el equipo y los procesos que produzcan la calidad deseada.</a:t>
            </a:r>
          </a:p>
          <a:p>
            <a:pPr algn="just">
              <a:lnSpc>
                <a:spcPts val="4339"/>
              </a:lnSpc>
            </a:pPr>
            <a:endParaRPr lang="en-US" sz="3099">
              <a:solidFill>
                <a:srgbClr val="1B1612"/>
              </a:solidFill>
              <a:latin typeface="Montserrat"/>
              <a:ea typeface="Montserrat"/>
              <a:cs typeface="Montserrat"/>
              <a:sym typeface="Montserrat"/>
            </a:endParaRPr>
          </a:p>
          <a:p>
            <a:pPr algn="just">
              <a:lnSpc>
                <a:spcPts val="4339"/>
              </a:lnSpc>
            </a:pPr>
            <a:r>
              <a:rPr lang="en-US" sz="3099">
                <a:solidFill>
                  <a:srgbClr val="1B1612"/>
                </a:solidFill>
                <a:latin typeface="Montserrat"/>
                <a:ea typeface="Montserrat"/>
                <a:cs typeface="Montserrat"/>
                <a:sym typeface="Montserrat"/>
              </a:rPr>
              <a:t>Esto se puede lograr con un alto grado de compromiso de todos aquellos que entienden las carencias del sistema. </a:t>
            </a:r>
          </a:p>
        </p:txBody>
      </p:sp>
      <p:sp>
        <p:nvSpPr>
          <p:cNvPr id="6" name="TextBox 6"/>
          <p:cNvSpPr txBox="1"/>
          <p:nvPr/>
        </p:nvSpPr>
        <p:spPr>
          <a:xfrm>
            <a:off x="4138978" y="1580215"/>
            <a:ext cx="10010043" cy="1028700"/>
          </a:xfrm>
          <a:prstGeom prst="rect">
            <a:avLst/>
          </a:prstGeom>
        </p:spPr>
        <p:txBody>
          <a:bodyPr lIns="0" tIns="0" rIns="0" bIns="0" rtlCol="0" anchor="t">
            <a:spAutoFit/>
          </a:bodyPr>
          <a:lstStyle/>
          <a:p>
            <a:pPr algn="ctr">
              <a:lnSpc>
                <a:spcPts val="8400"/>
              </a:lnSpc>
              <a:spcBef>
                <a:spcPct val="0"/>
              </a:spcBef>
            </a:pPr>
            <a:r>
              <a:rPr lang="en-US" sz="6000">
                <a:solidFill>
                  <a:srgbClr val="1B1612"/>
                </a:solidFill>
                <a:latin typeface="Montserrat Bold"/>
                <a:ea typeface="Montserrat Bold"/>
                <a:cs typeface="Montserrat Bold"/>
                <a:sym typeface="Montserrat Bold"/>
              </a:rPr>
              <a:t>CALIDAD EN LA FUENTE</a:t>
            </a:r>
          </a:p>
        </p:txBody>
      </p:sp>
      <p:sp>
        <p:nvSpPr>
          <p:cNvPr id="7" name="TextBox 7"/>
          <p:cNvSpPr txBox="1"/>
          <p:nvPr/>
        </p:nvSpPr>
        <p:spPr>
          <a:xfrm>
            <a:off x="16398491" y="9010650"/>
            <a:ext cx="352319"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16</a:t>
            </a:r>
          </a:p>
        </p:txBody>
      </p:sp>
      <p:grpSp>
        <p:nvGrpSpPr>
          <p:cNvPr id="8" name="Group 8"/>
          <p:cNvGrpSpPr/>
          <p:nvPr/>
        </p:nvGrpSpPr>
        <p:grpSpPr>
          <a:xfrm>
            <a:off x="14370907" y="6369907"/>
            <a:ext cx="2888393" cy="2888393"/>
            <a:chOff x="0" y="0"/>
            <a:chExt cx="6350000" cy="6350000"/>
          </a:xfrm>
        </p:grpSpPr>
        <p:sp>
          <p:nvSpPr>
            <p:cNvPr id="9" name="Freeform 9"/>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blipFill>
              <a:blip r:embed="rId5"/>
              <a:stretch>
                <a:fillRect l="-38888" r="-38888"/>
              </a:stretch>
            </a:blipFill>
          </p:spPr>
          <p:txBody>
            <a:bodyPr/>
            <a:lstStyle/>
            <a:p>
              <a:endParaRPr lang="es-MX"/>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36379">
            <a:off x="-16762" y="9138942"/>
            <a:ext cx="3799665" cy="3723671"/>
          </a:xfrm>
          <a:custGeom>
            <a:avLst/>
            <a:gdLst/>
            <a:ahLst/>
            <a:cxnLst/>
            <a:rect l="l" t="t" r="r" b="b"/>
            <a:pathLst>
              <a:path w="3799665" h="3723671">
                <a:moveTo>
                  <a:pt x="0" y="0"/>
                </a:moveTo>
                <a:lnTo>
                  <a:pt x="3799665" y="0"/>
                </a:lnTo>
                <a:lnTo>
                  <a:pt x="3799665" y="3723671"/>
                </a:lnTo>
                <a:lnTo>
                  <a:pt x="0" y="3723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74197">
            <a:off x="15887078" y="-897428"/>
            <a:ext cx="3303132" cy="3237069"/>
          </a:xfrm>
          <a:custGeom>
            <a:avLst/>
            <a:gdLst/>
            <a:ahLst/>
            <a:cxnLst/>
            <a:rect l="l" t="t" r="r" b="b"/>
            <a:pathLst>
              <a:path w="3303132" h="3237069">
                <a:moveTo>
                  <a:pt x="0" y="0"/>
                </a:moveTo>
                <a:lnTo>
                  <a:pt x="3303131" y="0"/>
                </a:lnTo>
                <a:lnTo>
                  <a:pt x="3303131" y="3237069"/>
                </a:lnTo>
                <a:lnTo>
                  <a:pt x="0" y="3237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a:off x="11616307" y="4572746"/>
            <a:ext cx="3987573" cy="3272973"/>
          </a:xfrm>
          <a:custGeom>
            <a:avLst/>
            <a:gdLst/>
            <a:ahLst/>
            <a:cxnLst/>
            <a:rect l="l" t="t" r="r" b="b"/>
            <a:pathLst>
              <a:path w="3987573" h="3272973">
                <a:moveTo>
                  <a:pt x="0" y="0"/>
                </a:moveTo>
                <a:lnTo>
                  <a:pt x="3987572" y="0"/>
                </a:lnTo>
                <a:lnTo>
                  <a:pt x="3987572" y="3272974"/>
                </a:lnTo>
                <a:lnTo>
                  <a:pt x="0" y="3272974"/>
                </a:lnTo>
                <a:lnTo>
                  <a:pt x="0" y="0"/>
                </a:lnTo>
                <a:close/>
              </a:path>
            </a:pathLst>
          </a:custGeom>
          <a:blipFill>
            <a:blip r:embed="rId4"/>
            <a:stretch>
              <a:fillRect/>
            </a:stretch>
          </a:blipFill>
        </p:spPr>
        <p:txBody>
          <a:bodyPr/>
          <a:lstStyle/>
          <a:p>
            <a:endParaRPr lang="es-MX"/>
          </a:p>
        </p:txBody>
      </p:sp>
      <p:sp>
        <p:nvSpPr>
          <p:cNvPr id="5" name="TextBox 5"/>
          <p:cNvSpPr txBox="1"/>
          <p:nvPr/>
        </p:nvSpPr>
        <p:spPr>
          <a:xfrm>
            <a:off x="1028700" y="2387284"/>
            <a:ext cx="16230600" cy="2367280"/>
          </a:xfrm>
          <a:prstGeom prst="rect">
            <a:avLst/>
          </a:prstGeom>
        </p:spPr>
        <p:txBody>
          <a:bodyPr lIns="0" tIns="0" rIns="0" bIns="0" rtlCol="0" anchor="t">
            <a:spAutoFit/>
          </a:bodyPr>
          <a:lstStyle/>
          <a:p>
            <a:pPr algn="ctr">
              <a:lnSpc>
                <a:spcPts val="4200"/>
              </a:lnSpc>
            </a:pPr>
            <a:r>
              <a:rPr lang="en-US" sz="3000">
                <a:solidFill>
                  <a:srgbClr val="1B1612"/>
                </a:solidFill>
                <a:latin typeface="Montserrat Bold"/>
                <a:ea typeface="Montserrat Bold"/>
                <a:cs typeface="Montserrat Bold"/>
                <a:sym typeface="Montserrat Bold"/>
              </a:rPr>
              <a:t>MEJORA CONTINUA (KAIZEN)</a:t>
            </a:r>
          </a:p>
          <a:p>
            <a:pPr algn="just">
              <a:lnSpc>
                <a:spcPts val="3780"/>
              </a:lnSpc>
            </a:pPr>
            <a:endParaRPr lang="en-US" sz="3000">
              <a:solidFill>
                <a:srgbClr val="1B1612"/>
              </a:solidFill>
              <a:latin typeface="Montserrat Bold"/>
              <a:ea typeface="Montserrat Bold"/>
              <a:cs typeface="Montserrat Bold"/>
              <a:sym typeface="Montserrat Bold"/>
            </a:endParaRPr>
          </a:p>
          <a:p>
            <a:pPr algn="just">
              <a:lnSpc>
                <a:spcPts val="3640"/>
              </a:lnSpc>
            </a:pPr>
            <a:r>
              <a:rPr lang="en-US" sz="2600">
                <a:solidFill>
                  <a:srgbClr val="1B1612"/>
                </a:solidFill>
                <a:latin typeface="Montserrat"/>
                <a:ea typeface="Montserrat"/>
                <a:cs typeface="Montserrat"/>
                <a:sym typeface="Montserrat"/>
              </a:rPr>
              <a:t>El término </a:t>
            </a:r>
            <a:r>
              <a:rPr lang="en-US" sz="2600">
                <a:solidFill>
                  <a:srgbClr val="FF3131"/>
                </a:solidFill>
                <a:latin typeface="Montserrat Bold Italics"/>
                <a:ea typeface="Montserrat Bold Italics"/>
                <a:cs typeface="Montserrat Bold Italics"/>
                <a:sym typeface="Montserrat Bold Italics"/>
              </a:rPr>
              <a:t>“kaizen”</a:t>
            </a:r>
            <a:r>
              <a:rPr lang="en-US" sz="2600">
                <a:solidFill>
                  <a:srgbClr val="1B1612"/>
                </a:solidFill>
                <a:latin typeface="Montserrat"/>
                <a:ea typeface="Montserrat"/>
                <a:cs typeface="Montserrat"/>
                <a:sym typeface="Montserrat"/>
              </a:rPr>
              <a:t> de acuerdo con su creador Masaaki Imai, significa para mejorar. Está es una práctica que se realiza en un área de </a:t>
            </a:r>
            <a:r>
              <a:rPr lang="en-US" sz="2600">
                <a:solidFill>
                  <a:srgbClr val="FF3131"/>
                </a:solidFill>
                <a:latin typeface="Montserrat Bold Italics"/>
                <a:ea typeface="Montserrat Bold Italics"/>
                <a:cs typeface="Montserrat Bold Italics"/>
                <a:sym typeface="Montserrat Bold Italics"/>
              </a:rPr>
              <a:t>“gemba”</a:t>
            </a:r>
            <a:r>
              <a:rPr lang="en-US" sz="2600">
                <a:solidFill>
                  <a:srgbClr val="1B1612"/>
                </a:solidFill>
                <a:latin typeface="Montserrat"/>
                <a:ea typeface="Montserrat"/>
                <a:cs typeface="Montserrat"/>
                <a:sym typeface="Montserrat"/>
              </a:rPr>
              <a:t>, es decir, un lugar en donde ocurre la acción, no en las oficinas. </a:t>
            </a:r>
          </a:p>
        </p:txBody>
      </p:sp>
      <p:sp>
        <p:nvSpPr>
          <p:cNvPr id="6" name="TextBox 6"/>
          <p:cNvSpPr txBox="1"/>
          <p:nvPr/>
        </p:nvSpPr>
        <p:spPr>
          <a:xfrm>
            <a:off x="2699729" y="914400"/>
            <a:ext cx="12888542" cy="1019177"/>
          </a:xfrm>
          <a:prstGeom prst="rect">
            <a:avLst/>
          </a:prstGeom>
        </p:spPr>
        <p:txBody>
          <a:bodyPr lIns="0" tIns="0" rIns="0" bIns="0" rtlCol="0" anchor="t">
            <a:spAutoFit/>
          </a:bodyPr>
          <a:lstStyle/>
          <a:p>
            <a:pPr algn="ctr">
              <a:lnSpc>
                <a:spcPts val="8399"/>
              </a:lnSpc>
            </a:pPr>
            <a:r>
              <a:rPr lang="en-US" sz="5999">
                <a:solidFill>
                  <a:srgbClr val="1B1612"/>
                </a:solidFill>
                <a:latin typeface="Bree Serif"/>
                <a:ea typeface="Bree Serif"/>
                <a:cs typeface="Bree Serif"/>
                <a:sym typeface="Bree Serif"/>
              </a:rPr>
              <a:t>PROGRAMAS DE MEJORA</a:t>
            </a:r>
          </a:p>
        </p:txBody>
      </p:sp>
      <p:sp>
        <p:nvSpPr>
          <p:cNvPr id="7" name="TextBox 7"/>
          <p:cNvSpPr txBox="1"/>
          <p:nvPr/>
        </p:nvSpPr>
        <p:spPr>
          <a:xfrm>
            <a:off x="1028700" y="5217795"/>
            <a:ext cx="8473933" cy="4040505"/>
          </a:xfrm>
          <a:prstGeom prst="rect">
            <a:avLst/>
          </a:prstGeom>
        </p:spPr>
        <p:txBody>
          <a:bodyPr lIns="0" tIns="0" rIns="0" bIns="0" rtlCol="0" anchor="t">
            <a:spAutoFit/>
          </a:bodyPr>
          <a:lstStyle/>
          <a:p>
            <a:pPr algn="just">
              <a:lnSpc>
                <a:spcPts val="3640"/>
              </a:lnSpc>
            </a:pPr>
            <a:r>
              <a:rPr lang="en-US" sz="2600">
                <a:solidFill>
                  <a:srgbClr val="1B1612"/>
                </a:solidFill>
                <a:latin typeface="Montserrat"/>
                <a:ea typeface="Montserrat"/>
                <a:cs typeface="Montserrat"/>
                <a:sym typeface="Montserrat"/>
              </a:rPr>
              <a:t>Su objetivo es incrementar la productividad, controlando los procesos de manufactura mediante la reducción de tiempos de ciclo, la estandarización de criterios de calidad y de los métodos de trabajo por operación.</a:t>
            </a:r>
          </a:p>
          <a:p>
            <a:pPr algn="just">
              <a:lnSpc>
                <a:spcPts val="3640"/>
              </a:lnSpc>
            </a:pPr>
            <a:endParaRPr lang="en-US" sz="2600">
              <a:solidFill>
                <a:srgbClr val="1B1612"/>
              </a:solidFill>
              <a:latin typeface="Montserrat"/>
              <a:ea typeface="Montserrat"/>
              <a:cs typeface="Montserrat"/>
              <a:sym typeface="Montserrat"/>
            </a:endParaRPr>
          </a:p>
          <a:p>
            <a:pPr algn="just">
              <a:lnSpc>
                <a:spcPts val="3500"/>
              </a:lnSpc>
            </a:pPr>
            <a:r>
              <a:rPr lang="en-US" sz="2500">
                <a:solidFill>
                  <a:srgbClr val="34548D"/>
                </a:solidFill>
                <a:latin typeface="Montserrat Italics"/>
                <a:ea typeface="Montserrat Italics"/>
                <a:cs typeface="Montserrat Italics"/>
                <a:sym typeface="Montserrat Italics"/>
              </a:rPr>
              <a:t>Los dos pilares que sustentan “kaizen” son los equipos de trabajo y la ingeniería industrial, que se emplean para mejorar los procesos productivos.</a:t>
            </a:r>
          </a:p>
        </p:txBody>
      </p:sp>
      <p:sp>
        <p:nvSpPr>
          <p:cNvPr id="8" name="TextBox 8"/>
          <p:cNvSpPr txBox="1"/>
          <p:nvPr/>
        </p:nvSpPr>
        <p:spPr>
          <a:xfrm>
            <a:off x="9960886" y="8213725"/>
            <a:ext cx="7298414" cy="1044575"/>
          </a:xfrm>
          <a:prstGeom prst="rect">
            <a:avLst/>
          </a:prstGeom>
        </p:spPr>
        <p:txBody>
          <a:bodyPr lIns="0" tIns="0" rIns="0" bIns="0" rtlCol="0" anchor="t">
            <a:spAutoFit/>
          </a:bodyPr>
          <a:lstStyle/>
          <a:p>
            <a:pPr algn="just">
              <a:lnSpc>
                <a:spcPts val="2800"/>
              </a:lnSpc>
            </a:pPr>
            <a:r>
              <a:rPr lang="en-US" sz="2000">
                <a:solidFill>
                  <a:srgbClr val="FF3131"/>
                </a:solidFill>
                <a:latin typeface="Montserrat Italics"/>
                <a:ea typeface="Montserrat Italics"/>
                <a:cs typeface="Montserrat Italics"/>
                <a:sym typeface="Montserrat Italics"/>
              </a:rPr>
              <a:t>“Kaizen” también se enfoca a la eliminación de desperdicio, identificado como muda, en cualquiera de sus formas.</a:t>
            </a:r>
          </a:p>
        </p:txBody>
      </p:sp>
      <p:sp>
        <p:nvSpPr>
          <p:cNvPr id="9" name="TextBox 9"/>
          <p:cNvSpPr txBox="1"/>
          <p:nvPr/>
        </p:nvSpPr>
        <p:spPr>
          <a:xfrm>
            <a:off x="16421455" y="9010650"/>
            <a:ext cx="32935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17</a:t>
            </a:r>
          </a:p>
        </p:txBody>
      </p:sp>
      <p:grpSp>
        <p:nvGrpSpPr>
          <p:cNvPr id="10" name="Group 10"/>
          <p:cNvGrpSpPr/>
          <p:nvPr/>
        </p:nvGrpSpPr>
        <p:grpSpPr>
          <a:xfrm>
            <a:off x="13930714" y="337356"/>
            <a:ext cx="2820096" cy="2820096"/>
            <a:chOff x="0" y="0"/>
            <a:chExt cx="6350000" cy="6350000"/>
          </a:xfrm>
        </p:grpSpPr>
        <p:sp>
          <p:nvSpPr>
            <p:cNvPr id="11" name="Freeform 11"/>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blipFill>
              <a:blip r:embed="rId5"/>
              <a:stretch>
                <a:fillRect l="-38888" r="-38888"/>
              </a:stretch>
            </a:blipFill>
          </p:spPr>
          <p:txBody>
            <a:bodyPr/>
            <a:lstStyle/>
            <a:p>
              <a:endParaRPr lang="es-MX"/>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36379">
            <a:off x="-16762" y="9138942"/>
            <a:ext cx="3799665" cy="3723671"/>
          </a:xfrm>
          <a:custGeom>
            <a:avLst/>
            <a:gdLst/>
            <a:ahLst/>
            <a:cxnLst/>
            <a:rect l="l" t="t" r="r" b="b"/>
            <a:pathLst>
              <a:path w="3799665" h="3723671">
                <a:moveTo>
                  <a:pt x="0" y="0"/>
                </a:moveTo>
                <a:lnTo>
                  <a:pt x="3799665" y="0"/>
                </a:lnTo>
                <a:lnTo>
                  <a:pt x="3799665" y="3723671"/>
                </a:lnTo>
                <a:lnTo>
                  <a:pt x="0" y="3723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74197">
            <a:off x="15887078" y="-897428"/>
            <a:ext cx="3303132" cy="3237069"/>
          </a:xfrm>
          <a:custGeom>
            <a:avLst/>
            <a:gdLst/>
            <a:ahLst/>
            <a:cxnLst/>
            <a:rect l="l" t="t" r="r" b="b"/>
            <a:pathLst>
              <a:path w="3303132" h="3237069">
                <a:moveTo>
                  <a:pt x="0" y="0"/>
                </a:moveTo>
                <a:lnTo>
                  <a:pt x="3303131" y="0"/>
                </a:lnTo>
                <a:lnTo>
                  <a:pt x="3303131" y="3237069"/>
                </a:lnTo>
                <a:lnTo>
                  <a:pt x="0" y="3237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a:off x="11595934" y="4871720"/>
            <a:ext cx="4290075" cy="4386580"/>
          </a:xfrm>
          <a:custGeom>
            <a:avLst/>
            <a:gdLst/>
            <a:ahLst/>
            <a:cxnLst/>
            <a:rect l="l" t="t" r="r" b="b"/>
            <a:pathLst>
              <a:path w="4290075" h="4386580">
                <a:moveTo>
                  <a:pt x="0" y="0"/>
                </a:moveTo>
                <a:lnTo>
                  <a:pt x="4290075" y="0"/>
                </a:lnTo>
                <a:lnTo>
                  <a:pt x="4290075" y="4386580"/>
                </a:lnTo>
                <a:lnTo>
                  <a:pt x="0" y="4386580"/>
                </a:lnTo>
                <a:lnTo>
                  <a:pt x="0" y="0"/>
                </a:lnTo>
                <a:close/>
              </a:path>
            </a:pathLst>
          </a:custGeom>
          <a:blipFill>
            <a:blip r:embed="rId4"/>
            <a:stretch>
              <a:fillRect/>
            </a:stretch>
          </a:blipFill>
        </p:spPr>
        <p:txBody>
          <a:bodyPr/>
          <a:lstStyle/>
          <a:p>
            <a:endParaRPr lang="es-MX"/>
          </a:p>
        </p:txBody>
      </p:sp>
      <p:sp>
        <p:nvSpPr>
          <p:cNvPr id="5" name="TextBox 5"/>
          <p:cNvSpPr txBox="1"/>
          <p:nvPr/>
        </p:nvSpPr>
        <p:spPr>
          <a:xfrm>
            <a:off x="1028700" y="2588260"/>
            <a:ext cx="16230600" cy="1581150"/>
          </a:xfrm>
          <a:prstGeom prst="rect">
            <a:avLst/>
          </a:prstGeom>
        </p:spPr>
        <p:txBody>
          <a:bodyPr lIns="0" tIns="0" rIns="0" bIns="0" rtlCol="0" anchor="t">
            <a:spAutoFit/>
          </a:bodyPr>
          <a:lstStyle/>
          <a:p>
            <a:pPr algn="just">
              <a:lnSpc>
                <a:spcPts val="4200"/>
              </a:lnSpc>
            </a:pPr>
            <a:r>
              <a:rPr lang="en-US" sz="3000">
                <a:solidFill>
                  <a:srgbClr val="1B1612"/>
                </a:solidFill>
                <a:latin typeface="Montserrat"/>
                <a:ea typeface="Montserrat"/>
                <a:cs typeface="Montserrat"/>
                <a:sym typeface="Montserrat"/>
              </a:rPr>
              <a:t>Los programas “cero defectos” ponen énfasis en hacer las cosas bien la primera vez. Se trata de mentalizar a todos los que intervienen en el proceso productivo para conseguir que las cosas se hagan siempre en absoluta perfección.</a:t>
            </a:r>
          </a:p>
        </p:txBody>
      </p:sp>
      <p:sp>
        <p:nvSpPr>
          <p:cNvPr id="6" name="TextBox 6"/>
          <p:cNvSpPr txBox="1"/>
          <p:nvPr/>
        </p:nvSpPr>
        <p:spPr>
          <a:xfrm>
            <a:off x="4138978" y="914400"/>
            <a:ext cx="10010043" cy="1028700"/>
          </a:xfrm>
          <a:prstGeom prst="rect">
            <a:avLst/>
          </a:prstGeom>
        </p:spPr>
        <p:txBody>
          <a:bodyPr lIns="0" tIns="0" rIns="0" bIns="0" rtlCol="0" anchor="t">
            <a:spAutoFit/>
          </a:bodyPr>
          <a:lstStyle/>
          <a:p>
            <a:pPr algn="ctr">
              <a:lnSpc>
                <a:spcPts val="8400"/>
              </a:lnSpc>
              <a:spcBef>
                <a:spcPct val="0"/>
              </a:spcBef>
            </a:pPr>
            <a:r>
              <a:rPr lang="en-US" sz="6000">
                <a:solidFill>
                  <a:srgbClr val="1B1612"/>
                </a:solidFill>
                <a:latin typeface="Montserrat Bold"/>
                <a:ea typeface="Montserrat Bold"/>
                <a:cs typeface="Montserrat Bold"/>
                <a:sym typeface="Montserrat Bold"/>
              </a:rPr>
              <a:t>CERO DEFECTOS</a:t>
            </a:r>
          </a:p>
        </p:txBody>
      </p:sp>
      <p:sp>
        <p:nvSpPr>
          <p:cNvPr id="7" name="TextBox 7"/>
          <p:cNvSpPr txBox="1"/>
          <p:nvPr/>
        </p:nvSpPr>
        <p:spPr>
          <a:xfrm>
            <a:off x="1028700" y="4824095"/>
            <a:ext cx="9198973" cy="4434205"/>
          </a:xfrm>
          <a:prstGeom prst="rect">
            <a:avLst/>
          </a:prstGeom>
        </p:spPr>
        <p:txBody>
          <a:bodyPr lIns="0" tIns="0" rIns="0" bIns="0" rtlCol="0" anchor="t">
            <a:spAutoFit/>
          </a:bodyPr>
          <a:lstStyle/>
          <a:p>
            <a:pPr algn="just">
              <a:lnSpc>
                <a:spcPts val="3920"/>
              </a:lnSpc>
            </a:pPr>
            <a:r>
              <a:rPr lang="en-US" sz="2800">
                <a:solidFill>
                  <a:srgbClr val="1B1612"/>
                </a:solidFill>
                <a:latin typeface="Montserrat Bold Italics"/>
                <a:ea typeface="Montserrat Bold Italics"/>
                <a:cs typeface="Montserrat Bold Italics"/>
                <a:sym typeface="Montserrat Bold Italics"/>
              </a:rPr>
              <a:t>Círculos de Calidad</a:t>
            </a:r>
          </a:p>
          <a:p>
            <a:pPr algn="just">
              <a:lnSpc>
                <a:spcPts val="3920"/>
              </a:lnSpc>
            </a:pPr>
            <a:endParaRPr lang="en-US" sz="2800">
              <a:solidFill>
                <a:srgbClr val="1B1612"/>
              </a:solidFill>
              <a:latin typeface="Montserrat Bold Italics"/>
              <a:ea typeface="Montserrat Bold Italics"/>
              <a:cs typeface="Montserrat Bold Italics"/>
              <a:sym typeface="Montserrat Bold Italics"/>
            </a:endParaRPr>
          </a:p>
          <a:p>
            <a:pPr algn="just">
              <a:lnSpc>
                <a:spcPts val="3920"/>
              </a:lnSpc>
            </a:pPr>
            <a:r>
              <a:rPr lang="en-US" sz="2800">
                <a:solidFill>
                  <a:srgbClr val="1B1612"/>
                </a:solidFill>
                <a:latin typeface="Montserrat"/>
                <a:ea typeface="Montserrat"/>
                <a:cs typeface="Montserrat"/>
                <a:sym typeface="Montserrat"/>
              </a:rPr>
              <a:t>Kaoru Ishikawa define a los círculos de calidad como un pequeño grupo organizado voluntariamente para desarrollar la personalidad de los trabajadores y de los mandos intermedios. </a:t>
            </a:r>
          </a:p>
          <a:p>
            <a:pPr algn="just">
              <a:lnSpc>
                <a:spcPts val="3920"/>
              </a:lnSpc>
            </a:pPr>
            <a:endParaRPr lang="en-US" sz="2800">
              <a:solidFill>
                <a:srgbClr val="1B1612"/>
              </a:solidFill>
              <a:latin typeface="Montserrat"/>
              <a:ea typeface="Montserrat"/>
              <a:cs typeface="Montserrat"/>
              <a:sym typeface="Montserrat"/>
            </a:endParaRPr>
          </a:p>
          <a:p>
            <a:pPr algn="just">
              <a:lnSpc>
                <a:spcPts val="3920"/>
              </a:lnSpc>
            </a:pPr>
            <a:r>
              <a:rPr lang="en-US" sz="2800">
                <a:solidFill>
                  <a:srgbClr val="1B1612"/>
                </a:solidFill>
                <a:latin typeface="Montserrat"/>
                <a:ea typeface="Montserrat"/>
                <a:cs typeface="Montserrat"/>
                <a:sym typeface="Montserrat"/>
              </a:rPr>
              <a:t>En estos círculos se abordan primero los problemas simples que estén dentro de su alcance.</a:t>
            </a:r>
          </a:p>
        </p:txBody>
      </p:sp>
      <p:sp>
        <p:nvSpPr>
          <p:cNvPr id="8" name="TextBox 8"/>
          <p:cNvSpPr txBox="1"/>
          <p:nvPr/>
        </p:nvSpPr>
        <p:spPr>
          <a:xfrm>
            <a:off x="16329599" y="9010650"/>
            <a:ext cx="421211"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18</a:t>
            </a:r>
          </a:p>
        </p:txBody>
      </p:sp>
      <p:grpSp>
        <p:nvGrpSpPr>
          <p:cNvPr id="9" name="Group 9"/>
          <p:cNvGrpSpPr/>
          <p:nvPr/>
        </p:nvGrpSpPr>
        <p:grpSpPr>
          <a:xfrm>
            <a:off x="13875939" y="4458188"/>
            <a:ext cx="3291840" cy="3291840"/>
            <a:chOff x="0" y="0"/>
            <a:chExt cx="6350000" cy="6350000"/>
          </a:xfrm>
        </p:grpSpPr>
        <p:sp>
          <p:nvSpPr>
            <p:cNvPr id="10" name="Freeform 10"/>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blipFill>
              <a:blip r:embed="rId5"/>
              <a:stretch>
                <a:fillRect l="-38888" r="-38888"/>
              </a:stretch>
            </a:blipFill>
          </p:spPr>
          <p:txBody>
            <a:bodyPr/>
            <a:lstStyle/>
            <a:p>
              <a:endParaRPr lang="es-MX"/>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bstract watercolor brushstroke element"/>
          <p:cNvSpPr/>
          <p:nvPr/>
        </p:nvSpPr>
        <p:spPr>
          <a:xfrm>
            <a:off x="-721047" y="8229600"/>
            <a:ext cx="4084874" cy="4114800"/>
          </a:xfrm>
          <a:custGeom>
            <a:avLst/>
            <a:gdLst/>
            <a:ahLst/>
            <a:cxnLst/>
            <a:rect l="l" t="t" r="r" b="b"/>
            <a:pathLst>
              <a:path w="4084874" h="4114800">
                <a:moveTo>
                  <a:pt x="0" y="0"/>
                </a:moveTo>
                <a:lnTo>
                  <a:pt x="4084874" y="0"/>
                </a:lnTo>
                <a:lnTo>
                  <a:pt x="40848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3" name="Group 3"/>
          <p:cNvGrpSpPr/>
          <p:nvPr/>
        </p:nvGrpSpPr>
        <p:grpSpPr>
          <a:xfrm>
            <a:off x="-10316" y="-844715"/>
            <a:ext cx="18298316" cy="3405572"/>
            <a:chOff x="0" y="0"/>
            <a:chExt cx="4819310" cy="896941"/>
          </a:xfrm>
        </p:grpSpPr>
        <p:sp>
          <p:nvSpPr>
            <p:cNvPr id="4" name="Freeform 4"/>
            <p:cNvSpPr/>
            <p:nvPr/>
          </p:nvSpPr>
          <p:spPr>
            <a:xfrm>
              <a:off x="0" y="0"/>
              <a:ext cx="4819310" cy="896941"/>
            </a:xfrm>
            <a:custGeom>
              <a:avLst/>
              <a:gdLst/>
              <a:ahLst/>
              <a:cxnLst/>
              <a:rect l="l" t="t" r="r" b="b"/>
              <a:pathLst>
                <a:path w="4819310" h="896941">
                  <a:moveTo>
                    <a:pt x="0" y="0"/>
                  </a:moveTo>
                  <a:lnTo>
                    <a:pt x="4819310" y="0"/>
                  </a:lnTo>
                  <a:lnTo>
                    <a:pt x="4819310" y="896941"/>
                  </a:lnTo>
                  <a:lnTo>
                    <a:pt x="0" y="896941"/>
                  </a:lnTo>
                  <a:close/>
                </a:path>
              </a:pathLst>
            </a:custGeom>
            <a:solidFill>
              <a:srgbClr val="DFD0C1"/>
            </a:solidFill>
          </p:spPr>
          <p:txBody>
            <a:bodyPr/>
            <a:lstStyle/>
            <a:p>
              <a:endParaRPr lang="es-MX"/>
            </a:p>
          </p:txBody>
        </p:sp>
        <p:sp>
          <p:nvSpPr>
            <p:cNvPr id="5" name="TextBox 5"/>
            <p:cNvSpPr txBox="1"/>
            <p:nvPr/>
          </p:nvSpPr>
          <p:spPr>
            <a:xfrm>
              <a:off x="0" y="-57150"/>
              <a:ext cx="4819310" cy="954091"/>
            </a:xfrm>
            <a:prstGeom prst="rect">
              <a:avLst/>
            </a:prstGeom>
          </p:spPr>
          <p:txBody>
            <a:bodyPr lIns="50800" tIns="50800" rIns="50800" bIns="50800" rtlCol="0" anchor="ctr"/>
            <a:lstStyle/>
            <a:p>
              <a:pPr algn="ctr">
                <a:lnSpc>
                  <a:spcPts val="3150"/>
                </a:lnSpc>
              </a:pPr>
              <a:endParaRPr/>
            </a:p>
          </p:txBody>
        </p:sp>
      </p:grpSp>
      <p:sp>
        <p:nvSpPr>
          <p:cNvPr id="6" name="Freeform 6"/>
          <p:cNvSpPr/>
          <p:nvPr/>
        </p:nvSpPr>
        <p:spPr>
          <a:xfrm>
            <a:off x="10049564" y="2990454"/>
            <a:ext cx="6624541" cy="6895528"/>
          </a:xfrm>
          <a:custGeom>
            <a:avLst/>
            <a:gdLst/>
            <a:ahLst/>
            <a:cxnLst/>
            <a:rect l="l" t="t" r="r" b="b"/>
            <a:pathLst>
              <a:path w="6624541" h="6895528">
                <a:moveTo>
                  <a:pt x="0" y="0"/>
                </a:moveTo>
                <a:lnTo>
                  <a:pt x="6624541" y="0"/>
                </a:lnTo>
                <a:lnTo>
                  <a:pt x="6624541" y="6895529"/>
                </a:lnTo>
                <a:lnTo>
                  <a:pt x="0" y="6895529"/>
                </a:lnTo>
                <a:lnTo>
                  <a:pt x="0" y="0"/>
                </a:lnTo>
                <a:close/>
              </a:path>
            </a:pathLst>
          </a:custGeom>
          <a:blipFill>
            <a:blip r:embed="rId6"/>
            <a:stretch>
              <a:fillRect/>
            </a:stretch>
          </a:blipFill>
        </p:spPr>
        <p:txBody>
          <a:bodyPr/>
          <a:lstStyle/>
          <a:p>
            <a:endParaRPr lang="es-MX"/>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t="83517" r="89478" b="1518"/>
          <a:stretch>
            <a:fillRect/>
          </a:stretch>
        </p:blipFill>
        <p:spPr>
          <a:xfrm>
            <a:off x="13648889" y="1028700"/>
            <a:ext cx="3610411" cy="2888329"/>
          </a:xfrm>
          <a:prstGeom prst="rect">
            <a:avLst/>
          </a:prstGeom>
        </p:spPr>
      </p:pic>
      <p:sp>
        <p:nvSpPr>
          <p:cNvPr id="8" name="TextBox 8"/>
          <p:cNvSpPr txBox="1"/>
          <p:nvPr/>
        </p:nvSpPr>
        <p:spPr>
          <a:xfrm>
            <a:off x="1552296" y="7072201"/>
            <a:ext cx="6644054" cy="2267173"/>
          </a:xfrm>
          <a:prstGeom prst="rect">
            <a:avLst/>
          </a:prstGeom>
        </p:spPr>
        <p:txBody>
          <a:bodyPr lIns="0" tIns="0" rIns="0" bIns="0" rtlCol="0" anchor="t">
            <a:spAutoFit/>
          </a:bodyPr>
          <a:lstStyle/>
          <a:p>
            <a:pPr marL="0" lvl="0" indent="0" algn="ctr">
              <a:lnSpc>
                <a:spcPts val="3662"/>
              </a:lnSpc>
              <a:spcBef>
                <a:spcPct val="0"/>
              </a:spcBef>
            </a:pPr>
            <a:r>
              <a:rPr lang="en-US" sz="2616" u="none">
                <a:solidFill>
                  <a:srgbClr val="1B1612"/>
                </a:solidFill>
                <a:latin typeface="Montserrat Bold"/>
                <a:ea typeface="Montserrat Bold"/>
                <a:cs typeface="Montserrat Bold"/>
                <a:sym typeface="Montserrat Bold"/>
              </a:rPr>
              <a:t>EL OBJETIVO ES ALINEAR A LA EMPRESA CON SU MERCADO Y DESARROLLAR MEJORAS REALES CON FINES DE LUCRO A NIVEL OPERATIVO</a:t>
            </a:r>
          </a:p>
        </p:txBody>
      </p:sp>
      <p:sp>
        <p:nvSpPr>
          <p:cNvPr id="9" name="TextBox 9"/>
          <p:cNvSpPr txBox="1"/>
          <p:nvPr/>
        </p:nvSpPr>
        <p:spPr>
          <a:xfrm>
            <a:off x="1552296" y="3519358"/>
            <a:ext cx="6644054" cy="2603867"/>
          </a:xfrm>
          <a:prstGeom prst="rect">
            <a:avLst/>
          </a:prstGeom>
        </p:spPr>
        <p:txBody>
          <a:bodyPr lIns="0" tIns="0" rIns="0" bIns="0" rtlCol="0" anchor="t">
            <a:spAutoFit/>
          </a:bodyPr>
          <a:lstStyle/>
          <a:p>
            <a:pPr marL="0" lvl="0" indent="0" algn="ctr">
              <a:lnSpc>
                <a:spcPts val="3479"/>
              </a:lnSpc>
              <a:spcBef>
                <a:spcPct val="0"/>
              </a:spcBef>
            </a:pPr>
            <a:r>
              <a:rPr lang="en-US" sz="2485" u="none">
                <a:solidFill>
                  <a:srgbClr val="1B1612"/>
                </a:solidFill>
                <a:latin typeface="Montserrat Bold"/>
                <a:ea typeface="Montserrat Bold"/>
                <a:cs typeface="Montserrat Bold"/>
                <a:sym typeface="Montserrat Bold"/>
              </a:rPr>
              <a:t>ES UNA ESTRATEGIA PARA EL AUMENTO DE LA COMPETITIVIDAD A TRAVEZ DE LA MEJORA CONTINUA DE LA CALIDAD, PARA LA ELIMINACION DE DEFECTOS. DESARROLLADO POR MOTOROLA EN LOS AÑOS 80.</a:t>
            </a:r>
          </a:p>
        </p:txBody>
      </p:sp>
      <p:sp>
        <p:nvSpPr>
          <p:cNvPr id="10" name="TextBox 10"/>
          <p:cNvSpPr txBox="1"/>
          <p:nvPr/>
        </p:nvSpPr>
        <p:spPr>
          <a:xfrm>
            <a:off x="3063084" y="1162050"/>
            <a:ext cx="12161832" cy="775335"/>
          </a:xfrm>
          <a:prstGeom prst="rect">
            <a:avLst/>
          </a:prstGeom>
        </p:spPr>
        <p:txBody>
          <a:bodyPr lIns="0" tIns="0" rIns="0" bIns="0" rtlCol="0" anchor="t">
            <a:spAutoFit/>
          </a:bodyPr>
          <a:lstStyle/>
          <a:p>
            <a:pPr marL="0" lvl="0" indent="0" algn="ctr">
              <a:lnSpc>
                <a:spcPts val="5820"/>
              </a:lnSpc>
              <a:spcBef>
                <a:spcPct val="0"/>
              </a:spcBef>
            </a:pPr>
            <a:r>
              <a:rPr lang="en-US" sz="6000" u="none">
                <a:solidFill>
                  <a:srgbClr val="1B1612"/>
                </a:solidFill>
                <a:latin typeface="Montserrat Bold"/>
                <a:ea typeface="Montserrat Bold"/>
                <a:cs typeface="Montserrat Bold"/>
                <a:sym typeface="Montserrat Bold"/>
              </a:rPr>
              <a:t>SEIS SIGMA</a:t>
            </a:r>
          </a:p>
        </p:txBody>
      </p:sp>
      <p:sp>
        <p:nvSpPr>
          <p:cNvPr id="11" name="TextBox 11"/>
          <p:cNvSpPr txBox="1"/>
          <p:nvPr/>
        </p:nvSpPr>
        <p:spPr>
          <a:xfrm>
            <a:off x="16421455" y="9010650"/>
            <a:ext cx="32935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19</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35904"/>
            <a:ext cx="16230600" cy="9215192"/>
            <a:chOff x="0" y="0"/>
            <a:chExt cx="4274726" cy="2427047"/>
          </a:xfrm>
        </p:grpSpPr>
        <p:sp>
          <p:nvSpPr>
            <p:cNvPr id="3" name="Freeform 3"/>
            <p:cNvSpPr/>
            <p:nvPr/>
          </p:nvSpPr>
          <p:spPr>
            <a:xfrm>
              <a:off x="0" y="0"/>
              <a:ext cx="4274726" cy="2427047"/>
            </a:xfrm>
            <a:custGeom>
              <a:avLst/>
              <a:gdLst/>
              <a:ahLst/>
              <a:cxnLst/>
              <a:rect l="l" t="t" r="r" b="b"/>
              <a:pathLst>
                <a:path w="4274726" h="2427047">
                  <a:moveTo>
                    <a:pt x="0" y="0"/>
                  </a:moveTo>
                  <a:lnTo>
                    <a:pt x="4274726" y="0"/>
                  </a:lnTo>
                  <a:lnTo>
                    <a:pt x="4274726" y="2427047"/>
                  </a:lnTo>
                  <a:lnTo>
                    <a:pt x="0" y="2427047"/>
                  </a:lnTo>
                  <a:close/>
                </a:path>
              </a:pathLst>
            </a:custGeom>
            <a:solidFill>
              <a:srgbClr val="000000">
                <a:alpha val="0"/>
              </a:srgbClr>
            </a:solidFill>
            <a:ln w="38100" cap="sq">
              <a:solidFill>
                <a:srgbClr val="000000"/>
              </a:solidFill>
              <a:prstDash val="solid"/>
              <a:miter/>
            </a:ln>
          </p:spPr>
          <p:txBody>
            <a:bodyPr/>
            <a:lstStyle/>
            <a:p>
              <a:endParaRPr lang="es-MX"/>
            </a:p>
          </p:txBody>
        </p:sp>
        <p:sp>
          <p:nvSpPr>
            <p:cNvPr id="4" name="TextBox 4"/>
            <p:cNvSpPr txBox="1"/>
            <p:nvPr/>
          </p:nvSpPr>
          <p:spPr>
            <a:xfrm>
              <a:off x="0" y="-38100"/>
              <a:ext cx="4274726" cy="24651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955576" y="638175"/>
            <a:ext cx="12376848" cy="9001125"/>
          </a:xfrm>
          <a:prstGeom prst="rect">
            <a:avLst/>
          </a:prstGeom>
        </p:spPr>
        <p:txBody>
          <a:bodyPr lIns="0" tIns="0" rIns="0" bIns="0" rtlCol="0" anchor="t">
            <a:spAutoFit/>
          </a:bodyPr>
          <a:lstStyle/>
          <a:p>
            <a:pPr algn="ctr">
              <a:lnSpc>
                <a:spcPts val="2399"/>
              </a:lnSpc>
            </a:pPr>
            <a:r>
              <a:rPr lang="en-US" sz="1999" spc="399">
                <a:solidFill>
                  <a:srgbClr val="000000"/>
                </a:solidFill>
                <a:latin typeface="Cocomat Pro Bold"/>
                <a:ea typeface="Cocomat Pro Bold"/>
                <a:cs typeface="Cocomat Pro Bold"/>
                <a:sym typeface="Cocomat Pro Bold"/>
              </a:rPr>
              <a:t>UNIVERSIDAD JUÁREZ AUTONÓMA DE TABASCO</a:t>
            </a:r>
          </a:p>
          <a:p>
            <a:pPr algn="ctr">
              <a:lnSpc>
                <a:spcPts val="2399"/>
              </a:lnSpc>
            </a:pPr>
            <a:r>
              <a:rPr lang="en-US" sz="1999" spc="399">
                <a:solidFill>
                  <a:srgbClr val="000000"/>
                </a:solidFill>
                <a:latin typeface="Cocomat Pro Bold"/>
                <a:ea typeface="Cocomat Pro Bold"/>
                <a:cs typeface="Cocomat Pro Bold"/>
                <a:sym typeface="Cocomat Pro Bold"/>
              </a:rPr>
              <a:t>División Académica de Ciencias Económico Administrativas</a:t>
            </a:r>
          </a:p>
          <a:p>
            <a:pPr algn="ctr">
              <a:lnSpc>
                <a:spcPts val="2399"/>
              </a:lnSpc>
            </a:pPr>
            <a:r>
              <a:rPr lang="en-US" sz="1999" spc="399">
                <a:solidFill>
                  <a:srgbClr val="000000"/>
                </a:solidFill>
                <a:latin typeface="Cocomat Pro Bold"/>
                <a:ea typeface="Cocomat Pro Bold"/>
                <a:cs typeface="Cocomat Pro Bold"/>
                <a:sym typeface="Cocomat Pro Bold"/>
              </a:rPr>
              <a:t>Licenciatura en Administración</a:t>
            </a:r>
          </a:p>
          <a:p>
            <a:pPr algn="ctr">
              <a:lnSpc>
                <a:spcPts val="2399"/>
              </a:lnSpc>
            </a:pPr>
            <a:endParaRPr lang="en-US" sz="1999" spc="399">
              <a:solidFill>
                <a:srgbClr val="000000"/>
              </a:solidFill>
              <a:latin typeface="Cocomat Pro Bold"/>
              <a:ea typeface="Cocomat Pro Bold"/>
              <a:cs typeface="Cocomat Pro Bold"/>
              <a:sym typeface="Cocomat Pro Bold"/>
            </a:endParaRPr>
          </a:p>
          <a:p>
            <a:pPr algn="ctr">
              <a:lnSpc>
                <a:spcPts val="2399"/>
              </a:lnSpc>
            </a:pPr>
            <a:endParaRPr lang="en-US" sz="1999" spc="399">
              <a:solidFill>
                <a:srgbClr val="000000"/>
              </a:solidFill>
              <a:latin typeface="Cocomat Pro Bold"/>
              <a:ea typeface="Cocomat Pro Bold"/>
              <a:cs typeface="Cocomat Pro Bold"/>
              <a:sym typeface="Cocomat Pro Bold"/>
            </a:endParaRPr>
          </a:p>
          <a:p>
            <a:pPr algn="ctr">
              <a:lnSpc>
                <a:spcPts val="2399"/>
              </a:lnSpc>
            </a:pPr>
            <a:r>
              <a:rPr lang="en-US" sz="1999" spc="399">
                <a:solidFill>
                  <a:srgbClr val="000000"/>
                </a:solidFill>
                <a:latin typeface="Cocomat Pro Bold"/>
                <a:ea typeface="Cocomat Pro Bold"/>
                <a:cs typeface="Cocomat Pro Bold"/>
                <a:sym typeface="Cocomat Pro Bold"/>
              </a:rPr>
              <a:t>Alumnos</a:t>
            </a:r>
          </a:p>
          <a:p>
            <a:pPr algn="ctr">
              <a:lnSpc>
                <a:spcPts val="2399"/>
              </a:lnSpc>
            </a:pPr>
            <a:r>
              <a:rPr lang="en-US" sz="1999" spc="399">
                <a:solidFill>
                  <a:srgbClr val="000000"/>
                </a:solidFill>
                <a:latin typeface="Cocomat Pro Bold"/>
                <a:ea typeface="Cocomat Pro Bold"/>
                <a:cs typeface="Cocomat Pro Bold"/>
                <a:sym typeface="Cocomat Pro Bold"/>
              </a:rPr>
              <a:t>Daryna Gabriela Baeza Cardona</a:t>
            </a:r>
          </a:p>
          <a:p>
            <a:pPr algn="ctr">
              <a:lnSpc>
                <a:spcPts val="2399"/>
              </a:lnSpc>
            </a:pPr>
            <a:r>
              <a:rPr lang="en-US" sz="1999" spc="399">
                <a:solidFill>
                  <a:srgbClr val="000000"/>
                </a:solidFill>
                <a:latin typeface="Cocomat Pro Bold"/>
                <a:ea typeface="Cocomat Pro Bold"/>
                <a:cs typeface="Cocomat Pro Bold"/>
                <a:sym typeface="Cocomat Pro Bold"/>
              </a:rPr>
              <a:t>212B39171</a:t>
            </a:r>
          </a:p>
          <a:p>
            <a:pPr algn="ctr">
              <a:lnSpc>
                <a:spcPts val="2399"/>
              </a:lnSpc>
            </a:pPr>
            <a:r>
              <a:rPr lang="en-US" sz="1999" u="sng" spc="399">
                <a:solidFill>
                  <a:srgbClr val="000000"/>
                </a:solidFill>
                <a:latin typeface="Cocomat Pro Bold"/>
                <a:ea typeface="Cocomat Pro Bold"/>
                <a:cs typeface="Cocomat Pro Bold"/>
                <a:sym typeface="Cocomat Pro Bold"/>
                <a:hlinkClick r:id="rId2" tooltip="mailto:darynacardona@gmail.com"/>
              </a:rPr>
              <a:t>darynacardona@gmail.com</a:t>
            </a:r>
          </a:p>
          <a:p>
            <a:pPr algn="ctr">
              <a:lnSpc>
                <a:spcPts val="2399"/>
              </a:lnSpc>
            </a:pPr>
            <a:r>
              <a:rPr lang="en-US" sz="1999" spc="399">
                <a:solidFill>
                  <a:srgbClr val="000000"/>
                </a:solidFill>
                <a:latin typeface="Cocomat Pro Bold"/>
                <a:ea typeface="Cocomat Pro Bold"/>
                <a:cs typeface="Cocomat Pro Bold"/>
                <a:sym typeface="Cocomat Pro Bold"/>
              </a:rPr>
              <a:t>Karla Daniela López Gómez</a:t>
            </a:r>
          </a:p>
          <a:p>
            <a:pPr algn="ctr">
              <a:lnSpc>
                <a:spcPts val="2399"/>
              </a:lnSpc>
            </a:pPr>
            <a:r>
              <a:rPr lang="en-US" sz="1999" spc="399">
                <a:solidFill>
                  <a:srgbClr val="000000"/>
                </a:solidFill>
                <a:latin typeface="Cocomat Pro Bold"/>
                <a:ea typeface="Cocomat Pro Bold"/>
                <a:cs typeface="Cocomat Pro Bold"/>
                <a:sym typeface="Cocomat Pro Bold"/>
              </a:rPr>
              <a:t>212B39149</a:t>
            </a:r>
          </a:p>
          <a:p>
            <a:pPr algn="ctr">
              <a:lnSpc>
                <a:spcPts val="2399"/>
              </a:lnSpc>
            </a:pPr>
            <a:r>
              <a:rPr lang="en-US" sz="1999" u="sng" spc="399">
                <a:solidFill>
                  <a:srgbClr val="000000"/>
                </a:solidFill>
                <a:latin typeface="Cocomat Pro Bold"/>
                <a:ea typeface="Cocomat Pro Bold"/>
                <a:cs typeface="Cocomat Pro Bold"/>
                <a:sym typeface="Cocomat Pro Bold"/>
              </a:rPr>
              <a:t>212B39149@alumno.ujat.mx</a:t>
            </a:r>
          </a:p>
          <a:p>
            <a:pPr algn="ctr">
              <a:lnSpc>
                <a:spcPts val="2399"/>
              </a:lnSpc>
            </a:pPr>
            <a:r>
              <a:rPr lang="en-US" sz="1999" spc="399">
                <a:solidFill>
                  <a:srgbClr val="000000"/>
                </a:solidFill>
                <a:latin typeface="Cocomat Pro Bold"/>
                <a:ea typeface="Cocomat Pro Bold"/>
                <a:cs typeface="Cocomat Pro Bold"/>
                <a:sym typeface="Cocomat Pro Bold"/>
              </a:rPr>
              <a:t>Juan Pablo Aguilar Reyes</a:t>
            </a:r>
          </a:p>
          <a:p>
            <a:pPr algn="ctr">
              <a:lnSpc>
                <a:spcPts val="2399"/>
              </a:lnSpc>
            </a:pPr>
            <a:r>
              <a:rPr lang="en-US" sz="1999" spc="399">
                <a:solidFill>
                  <a:srgbClr val="000000"/>
                </a:solidFill>
                <a:latin typeface="Cocomat Pro Bold"/>
                <a:ea typeface="Cocomat Pro Bold"/>
                <a:cs typeface="Cocomat Pro Bold"/>
                <a:sym typeface="Cocomat Pro Bold"/>
              </a:rPr>
              <a:t>212B39087</a:t>
            </a:r>
          </a:p>
          <a:p>
            <a:pPr algn="ctr">
              <a:lnSpc>
                <a:spcPts val="2399"/>
              </a:lnSpc>
            </a:pPr>
            <a:r>
              <a:rPr lang="en-US" sz="1999" u="sng" spc="399">
                <a:solidFill>
                  <a:srgbClr val="000000"/>
                </a:solidFill>
                <a:latin typeface="Cocomat Pro Bold"/>
                <a:ea typeface="Cocomat Pro Bold"/>
                <a:cs typeface="Cocomat Pro Bold"/>
                <a:sym typeface="Cocomat Pro Bold"/>
              </a:rPr>
              <a:t>212B39087@alumno.ujat.mx</a:t>
            </a:r>
          </a:p>
          <a:p>
            <a:pPr algn="ctr">
              <a:lnSpc>
                <a:spcPts val="2399"/>
              </a:lnSpc>
            </a:pPr>
            <a:endParaRPr lang="en-US" sz="1999" u="sng" spc="399">
              <a:solidFill>
                <a:srgbClr val="000000"/>
              </a:solidFill>
              <a:latin typeface="Cocomat Pro Bold"/>
              <a:ea typeface="Cocomat Pro Bold"/>
              <a:cs typeface="Cocomat Pro Bold"/>
              <a:sym typeface="Cocomat Pro Bold"/>
            </a:endParaRPr>
          </a:p>
          <a:p>
            <a:pPr algn="ctr">
              <a:lnSpc>
                <a:spcPts val="2399"/>
              </a:lnSpc>
            </a:pPr>
            <a:endParaRPr lang="en-US" sz="1999" u="sng" spc="399">
              <a:solidFill>
                <a:srgbClr val="000000"/>
              </a:solidFill>
              <a:latin typeface="Cocomat Pro Bold"/>
              <a:ea typeface="Cocomat Pro Bold"/>
              <a:cs typeface="Cocomat Pro Bold"/>
              <a:sym typeface="Cocomat Pro Bold"/>
            </a:endParaRPr>
          </a:p>
          <a:p>
            <a:pPr algn="ctr">
              <a:lnSpc>
                <a:spcPts val="2399"/>
              </a:lnSpc>
            </a:pPr>
            <a:r>
              <a:rPr lang="en-US" sz="1999" spc="399">
                <a:solidFill>
                  <a:srgbClr val="000000"/>
                </a:solidFill>
                <a:latin typeface="Cocomat Pro Bold"/>
                <a:ea typeface="Cocomat Pro Bold"/>
                <a:cs typeface="Cocomat Pro Bold"/>
                <a:sym typeface="Cocomat Pro Bold"/>
              </a:rPr>
              <a:t>Actividad 3</a:t>
            </a:r>
          </a:p>
          <a:p>
            <a:pPr algn="ctr">
              <a:lnSpc>
                <a:spcPts val="2399"/>
              </a:lnSpc>
            </a:pPr>
            <a:r>
              <a:rPr lang="en-US" sz="1999" spc="399">
                <a:solidFill>
                  <a:srgbClr val="000000"/>
                </a:solidFill>
                <a:latin typeface="Cocomat Pro Bold"/>
                <a:ea typeface="Cocomat Pro Bold"/>
                <a:cs typeface="Cocomat Pro Bold"/>
                <a:sym typeface="Cocomat Pro Bold"/>
              </a:rPr>
              <a:t>Presentación “Calidad”</a:t>
            </a:r>
          </a:p>
          <a:p>
            <a:pPr algn="ctr">
              <a:lnSpc>
                <a:spcPts val="2399"/>
              </a:lnSpc>
            </a:pPr>
            <a:endParaRPr lang="en-US" sz="1999" spc="399">
              <a:solidFill>
                <a:srgbClr val="000000"/>
              </a:solidFill>
              <a:latin typeface="Cocomat Pro Bold"/>
              <a:ea typeface="Cocomat Pro Bold"/>
              <a:cs typeface="Cocomat Pro Bold"/>
              <a:sym typeface="Cocomat Pro Bold"/>
            </a:endParaRPr>
          </a:p>
          <a:p>
            <a:pPr algn="ctr">
              <a:lnSpc>
                <a:spcPts val="2399"/>
              </a:lnSpc>
            </a:pPr>
            <a:r>
              <a:rPr lang="en-US" sz="1999" spc="399">
                <a:solidFill>
                  <a:srgbClr val="000000"/>
                </a:solidFill>
                <a:latin typeface="Cocomat Pro Bold"/>
                <a:ea typeface="Cocomat Pro Bold"/>
                <a:cs typeface="Cocomat Pro Bold"/>
                <a:sym typeface="Cocomat Pro Bold"/>
              </a:rPr>
              <a:t>Administración de la Calidad</a:t>
            </a:r>
          </a:p>
          <a:p>
            <a:pPr algn="ctr">
              <a:lnSpc>
                <a:spcPts val="2399"/>
              </a:lnSpc>
            </a:pPr>
            <a:r>
              <a:rPr lang="en-US" sz="1999" spc="399">
                <a:solidFill>
                  <a:srgbClr val="000000"/>
                </a:solidFill>
                <a:latin typeface="Cocomat Pro Bold"/>
                <a:ea typeface="Cocomat Pro Bold"/>
                <a:cs typeface="Cocomat Pro Bold"/>
                <a:sym typeface="Cocomat Pro Bold"/>
              </a:rPr>
              <a:t>Séptimo Semestre </a:t>
            </a:r>
          </a:p>
          <a:p>
            <a:pPr algn="ctr">
              <a:lnSpc>
                <a:spcPts val="2399"/>
              </a:lnSpc>
            </a:pPr>
            <a:r>
              <a:rPr lang="en-US" sz="1999" spc="399">
                <a:solidFill>
                  <a:srgbClr val="000000"/>
                </a:solidFill>
                <a:latin typeface="Cocomat Pro Bold"/>
                <a:ea typeface="Cocomat Pro Bold"/>
                <a:cs typeface="Cocomat Pro Bold"/>
                <a:sym typeface="Cocomat Pro Bold"/>
              </a:rPr>
              <a:t>Grupo GLA</a:t>
            </a:r>
          </a:p>
          <a:p>
            <a:pPr algn="ctr">
              <a:lnSpc>
                <a:spcPts val="2399"/>
              </a:lnSpc>
            </a:pPr>
            <a:endParaRPr lang="en-US" sz="1999" spc="399">
              <a:solidFill>
                <a:srgbClr val="000000"/>
              </a:solidFill>
              <a:latin typeface="Cocomat Pro Bold"/>
              <a:ea typeface="Cocomat Pro Bold"/>
              <a:cs typeface="Cocomat Pro Bold"/>
              <a:sym typeface="Cocomat Pro Bold"/>
            </a:endParaRPr>
          </a:p>
          <a:p>
            <a:pPr algn="ctr">
              <a:lnSpc>
                <a:spcPts val="2399"/>
              </a:lnSpc>
            </a:pPr>
            <a:endParaRPr lang="en-US" sz="1999" spc="399">
              <a:solidFill>
                <a:srgbClr val="000000"/>
              </a:solidFill>
              <a:latin typeface="Cocomat Pro Bold"/>
              <a:ea typeface="Cocomat Pro Bold"/>
              <a:cs typeface="Cocomat Pro Bold"/>
              <a:sym typeface="Cocomat Pro Bold"/>
            </a:endParaRPr>
          </a:p>
          <a:p>
            <a:pPr algn="ctr">
              <a:lnSpc>
                <a:spcPts val="2399"/>
              </a:lnSpc>
            </a:pPr>
            <a:r>
              <a:rPr lang="en-US" sz="1999" spc="399">
                <a:solidFill>
                  <a:srgbClr val="000000"/>
                </a:solidFill>
                <a:latin typeface="Cocomat Pro Bold"/>
                <a:ea typeface="Cocomat Pro Bold"/>
                <a:cs typeface="Cocomat Pro Bold"/>
                <a:sym typeface="Cocomat Pro Bold"/>
              </a:rPr>
              <a:t>Horario</a:t>
            </a:r>
          </a:p>
          <a:p>
            <a:pPr algn="ctr">
              <a:lnSpc>
                <a:spcPts val="2399"/>
              </a:lnSpc>
            </a:pPr>
            <a:r>
              <a:rPr lang="en-US" sz="1999" spc="399">
                <a:solidFill>
                  <a:srgbClr val="000000"/>
                </a:solidFill>
                <a:latin typeface="Cocomat Pro Bold"/>
                <a:ea typeface="Cocomat Pro Bold"/>
                <a:cs typeface="Cocomat Pro Bold"/>
                <a:sym typeface="Cocomat Pro Bold"/>
              </a:rPr>
              <a:t>Lunes y Miércoles de 11:00 am a 01:00 pm</a:t>
            </a:r>
          </a:p>
          <a:p>
            <a:pPr algn="ctr">
              <a:lnSpc>
                <a:spcPts val="2399"/>
              </a:lnSpc>
            </a:pPr>
            <a:endParaRPr lang="en-US" sz="1999" spc="399">
              <a:solidFill>
                <a:srgbClr val="000000"/>
              </a:solidFill>
              <a:latin typeface="Cocomat Pro Bold"/>
              <a:ea typeface="Cocomat Pro Bold"/>
              <a:cs typeface="Cocomat Pro Bold"/>
              <a:sym typeface="Cocomat Pro Bold"/>
            </a:endParaRPr>
          </a:p>
          <a:p>
            <a:pPr algn="ctr">
              <a:lnSpc>
                <a:spcPts val="2399"/>
              </a:lnSpc>
            </a:pPr>
            <a:endParaRPr lang="en-US" sz="1999" spc="399">
              <a:solidFill>
                <a:srgbClr val="000000"/>
              </a:solidFill>
              <a:latin typeface="Cocomat Pro Bold"/>
              <a:ea typeface="Cocomat Pro Bold"/>
              <a:cs typeface="Cocomat Pro Bold"/>
              <a:sym typeface="Cocomat Pro Bold"/>
            </a:endParaRPr>
          </a:p>
          <a:p>
            <a:pPr algn="r">
              <a:lnSpc>
                <a:spcPts val="2399"/>
              </a:lnSpc>
            </a:pPr>
            <a:r>
              <a:rPr lang="en-US" sz="1999" spc="399">
                <a:solidFill>
                  <a:srgbClr val="000000"/>
                </a:solidFill>
                <a:latin typeface="Cocomat Pro Bold"/>
                <a:ea typeface="Cocomat Pro Bold"/>
                <a:cs typeface="Cocomat Pro Bold"/>
                <a:sym typeface="Cocomat Pro Bold"/>
              </a:rPr>
              <a:t>25 de agosto de 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Brushstroke Arrow Rapid Small"/>
          <p:cNvSpPr/>
          <p:nvPr/>
        </p:nvSpPr>
        <p:spPr>
          <a:xfrm>
            <a:off x="7492616" y="3391534"/>
            <a:ext cx="3237733" cy="1477216"/>
          </a:xfrm>
          <a:custGeom>
            <a:avLst/>
            <a:gdLst/>
            <a:ahLst/>
            <a:cxnLst/>
            <a:rect l="l" t="t" r="r" b="b"/>
            <a:pathLst>
              <a:path w="3237733" h="1477216">
                <a:moveTo>
                  <a:pt x="0" y="0"/>
                </a:moveTo>
                <a:lnTo>
                  <a:pt x="3237733" y="0"/>
                </a:lnTo>
                <a:lnTo>
                  <a:pt x="3237733" y="1477215"/>
                </a:lnTo>
                <a:lnTo>
                  <a:pt x="0" y="14772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 name="Freeform 3" descr="Brushstroke Arrow Rapid Small"/>
          <p:cNvSpPr/>
          <p:nvPr/>
        </p:nvSpPr>
        <p:spPr>
          <a:xfrm>
            <a:off x="7911336" y="6557300"/>
            <a:ext cx="3237733" cy="1477216"/>
          </a:xfrm>
          <a:custGeom>
            <a:avLst/>
            <a:gdLst/>
            <a:ahLst/>
            <a:cxnLst/>
            <a:rect l="l" t="t" r="r" b="b"/>
            <a:pathLst>
              <a:path w="3237733" h="1477216">
                <a:moveTo>
                  <a:pt x="0" y="0"/>
                </a:moveTo>
                <a:lnTo>
                  <a:pt x="3237733" y="0"/>
                </a:lnTo>
                <a:lnTo>
                  <a:pt x="3237733" y="1477216"/>
                </a:lnTo>
                <a:lnTo>
                  <a:pt x="0" y="14772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descr="Abstract watercolor brushstroke element"/>
          <p:cNvSpPr/>
          <p:nvPr/>
        </p:nvSpPr>
        <p:spPr>
          <a:xfrm>
            <a:off x="10730349" y="-607145"/>
            <a:ext cx="7315200" cy="2766476"/>
          </a:xfrm>
          <a:custGeom>
            <a:avLst/>
            <a:gdLst/>
            <a:ahLst/>
            <a:cxnLst/>
            <a:rect l="l" t="t" r="r" b="b"/>
            <a:pathLst>
              <a:path w="7315200" h="2766476">
                <a:moveTo>
                  <a:pt x="0" y="0"/>
                </a:moveTo>
                <a:lnTo>
                  <a:pt x="7315200" y="0"/>
                </a:lnTo>
                <a:lnTo>
                  <a:pt x="7315200" y="2766476"/>
                </a:lnTo>
                <a:lnTo>
                  <a:pt x="0" y="2766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5" name="Freeform 5" descr="Abstract watercolor brushstroke element"/>
          <p:cNvSpPr/>
          <p:nvPr/>
        </p:nvSpPr>
        <p:spPr>
          <a:xfrm>
            <a:off x="7199655" y="8529816"/>
            <a:ext cx="7315200" cy="2766476"/>
          </a:xfrm>
          <a:custGeom>
            <a:avLst/>
            <a:gdLst/>
            <a:ahLst/>
            <a:cxnLst/>
            <a:rect l="l" t="t" r="r" b="b"/>
            <a:pathLst>
              <a:path w="7315200" h="2766476">
                <a:moveTo>
                  <a:pt x="0" y="0"/>
                </a:moveTo>
                <a:lnTo>
                  <a:pt x="7315200" y="0"/>
                </a:lnTo>
                <a:lnTo>
                  <a:pt x="7315200" y="2766476"/>
                </a:lnTo>
                <a:lnTo>
                  <a:pt x="0" y="2766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grpSp>
        <p:nvGrpSpPr>
          <p:cNvPr id="6" name="Group 6"/>
          <p:cNvGrpSpPr/>
          <p:nvPr/>
        </p:nvGrpSpPr>
        <p:grpSpPr>
          <a:xfrm>
            <a:off x="1028700" y="3470220"/>
            <a:ext cx="3388048" cy="4942492"/>
            <a:chOff x="0" y="0"/>
            <a:chExt cx="3133810" cy="4571609"/>
          </a:xfrm>
        </p:grpSpPr>
        <p:sp>
          <p:nvSpPr>
            <p:cNvPr id="7" name="Freeform 7"/>
            <p:cNvSpPr/>
            <p:nvPr/>
          </p:nvSpPr>
          <p:spPr>
            <a:xfrm>
              <a:off x="0" y="0"/>
              <a:ext cx="3133810" cy="4571609"/>
            </a:xfrm>
            <a:custGeom>
              <a:avLst/>
              <a:gdLst/>
              <a:ahLst/>
              <a:cxnLst/>
              <a:rect l="l" t="t" r="r" b="b"/>
              <a:pathLst>
                <a:path w="3133810" h="4571609">
                  <a:moveTo>
                    <a:pt x="3009350" y="4571609"/>
                  </a:moveTo>
                  <a:lnTo>
                    <a:pt x="124460" y="4571609"/>
                  </a:lnTo>
                  <a:cubicBezTo>
                    <a:pt x="55880" y="4571609"/>
                    <a:pt x="0" y="4515729"/>
                    <a:pt x="0" y="4447149"/>
                  </a:cubicBezTo>
                  <a:lnTo>
                    <a:pt x="0" y="124460"/>
                  </a:lnTo>
                  <a:cubicBezTo>
                    <a:pt x="0" y="55880"/>
                    <a:pt x="55880" y="0"/>
                    <a:pt x="124460" y="0"/>
                  </a:cubicBezTo>
                  <a:lnTo>
                    <a:pt x="3009350" y="0"/>
                  </a:lnTo>
                  <a:cubicBezTo>
                    <a:pt x="3077930" y="0"/>
                    <a:pt x="3133810" y="55880"/>
                    <a:pt x="3133810" y="124460"/>
                  </a:cubicBezTo>
                  <a:lnTo>
                    <a:pt x="3133810" y="4447149"/>
                  </a:lnTo>
                  <a:cubicBezTo>
                    <a:pt x="3133810" y="4515729"/>
                    <a:pt x="3077930" y="4571609"/>
                    <a:pt x="3009350" y="4571609"/>
                  </a:cubicBezTo>
                  <a:close/>
                </a:path>
              </a:pathLst>
            </a:custGeom>
            <a:solidFill>
              <a:srgbClr val="DFD0C1"/>
            </a:solidFill>
          </p:spPr>
          <p:txBody>
            <a:bodyPr/>
            <a:lstStyle/>
            <a:p>
              <a:endParaRPr lang="es-MX"/>
            </a:p>
          </p:txBody>
        </p:sp>
      </p:grpSp>
      <p:grpSp>
        <p:nvGrpSpPr>
          <p:cNvPr id="8" name="Group 8"/>
          <p:cNvGrpSpPr/>
          <p:nvPr/>
        </p:nvGrpSpPr>
        <p:grpSpPr>
          <a:xfrm>
            <a:off x="9570469" y="3470220"/>
            <a:ext cx="3475243" cy="4942492"/>
            <a:chOff x="0" y="0"/>
            <a:chExt cx="2835528" cy="4032689"/>
          </a:xfrm>
        </p:grpSpPr>
        <p:sp>
          <p:nvSpPr>
            <p:cNvPr id="9" name="Freeform 9"/>
            <p:cNvSpPr/>
            <p:nvPr/>
          </p:nvSpPr>
          <p:spPr>
            <a:xfrm>
              <a:off x="0" y="0"/>
              <a:ext cx="2835528" cy="4032690"/>
            </a:xfrm>
            <a:custGeom>
              <a:avLst/>
              <a:gdLst/>
              <a:ahLst/>
              <a:cxnLst/>
              <a:rect l="l" t="t" r="r" b="b"/>
              <a:pathLst>
                <a:path w="2835528" h="4032690">
                  <a:moveTo>
                    <a:pt x="2711068" y="4032689"/>
                  </a:moveTo>
                  <a:lnTo>
                    <a:pt x="124460" y="4032689"/>
                  </a:lnTo>
                  <a:cubicBezTo>
                    <a:pt x="55880" y="4032689"/>
                    <a:pt x="0" y="3976809"/>
                    <a:pt x="0" y="3908229"/>
                  </a:cubicBezTo>
                  <a:lnTo>
                    <a:pt x="0" y="124460"/>
                  </a:lnTo>
                  <a:cubicBezTo>
                    <a:pt x="0" y="55880"/>
                    <a:pt x="55880" y="0"/>
                    <a:pt x="124460" y="0"/>
                  </a:cubicBezTo>
                  <a:lnTo>
                    <a:pt x="2711068" y="0"/>
                  </a:lnTo>
                  <a:cubicBezTo>
                    <a:pt x="2779648" y="0"/>
                    <a:pt x="2835528" y="55880"/>
                    <a:pt x="2835528" y="124460"/>
                  </a:cubicBezTo>
                  <a:lnTo>
                    <a:pt x="2835528" y="3908229"/>
                  </a:lnTo>
                  <a:cubicBezTo>
                    <a:pt x="2835528" y="3976809"/>
                    <a:pt x="2779648" y="4032690"/>
                    <a:pt x="2711068" y="4032690"/>
                  </a:cubicBezTo>
                  <a:close/>
                </a:path>
              </a:pathLst>
            </a:custGeom>
            <a:solidFill>
              <a:srgbClr val="DFD0C1"/>
            </a:solidFill>
          </p:spPr>
          <p:txBody>
            <a:bodyPr/>
            <a:lstStyle/>
            <a:p>
              <a:endParaRPr lang="es-MX"/>
            </a:p>
          </p:txBody>
        </p:sp>
      </p:grpSp>
      <p:grpSp>
        <p:nvGrpSpPr>
          <p:cNvPr id="10" name="Group 10"/>
          <p:cNvGrpSpPr/>
          <p:nvPr/>
        </p:nvGrpSpPr>
        <p:grpSpPr>
          <a:xfrm>
            <a:off x="13784057" y="3445758"/>
            <a:ext cx="3475243" cy="4942492"/>
            <a:chOff x="0" y="0"/>
            <a:chExt cx="2835528" cy="4032689"/>
          </a:xfrm>
        </p:grpSpPr>
        <p:sp>
          <p:nvSpPr>
            <p:cNvPr id="11" name="Freeform 11"/>
            <p:cNvSpPr/>
            <p:nvPr/>
          </p:nvSpPr>
          <p:spPr>
            <a:xfrm>
              <a:off x="0" y="0"/>
              <a:ext cx="2835528" cy="4032690"/>
            </a:xfrm>
            <a:custGeom>
              <a:avLst/>
              <a:gdLst/>
              <a:ahLst/>
              <a:cxnLst/>
              <a:rect l="l" t="t" r="r" b="b"/>
              <a:pathLst>
                <a:path w="2835528" h="4032690">
                  <a:moveTo>
                    <a:pt x="2711068" y="4032689"/>
                  </a:moveTo>
                  <a:lnTo>
                    <a:pt x="124460" y="4032689"/>
                  </a:lnTo>
                  <a:cubicBezTo>
                    <a:pt x="55880" y="4032689"/>
                    <a:pt x="0" y="3976809"/>
                    <a:pt x="0" y="3908229"/>
                  </a:cubicBezTo>
                  <a:lnTo>
                    <a:pt x="0" y="124460"/>
                  </a:lnTo>
                  <a:cubicBezTo>
                    <a:pt x="0" y="55880"/>
                    <a:pt x="55880" y="0"/>
                    <a:pt x="124460" y="0"/>
                  </a:cubicBezTo>
                  <a:lnTo>
                    <a:pt x="2711068" y="0"/>
                  </a:lnTo>
                  <a:cubicBezTo>
                    <a:pt x="2779648" y="0"/>
                    <a:pt x="2835528" y="55880"/>
                    <a:pt x="2835528" y="124460"/>
                  </a:cubicBezTo>
                  <a:lnTo>
                    <a:pt x="2835528" y="3908229"/>
                  </a:lnTo>
                  <a:cubicBezTo>
                    <a:pt x="2835528" y="3976809"/>
                    <a:pt x="2779648" y="4032690"/>
                    <a:pt x="2711068" y="4032690"/>
                  </a:cubicBezTo>
                  <a:close/>
                </a:path>
              </a:pathLst>
            </a:custGeom>
            <a:solidFill>
              <a:srgbClr val="DFD0C1"/>
            </a:solidFill>
          </p:spPr>
          <p:txBody>
            <a:bodyPr/>
            <a:lstStyle/>
            <a:p>
              <a:endParaRPr lang="es-MX"/>
            </a:p>
          </p:txBody>
        </p:sp>
      </p:grpSp>
      <p:grpSp>
        <p:nvGrpSpPr>
          <p:cNvPr id="12" name="Group 12"/>
          <p:cNvGrpSpPr/>
          <p:nvPr/>
        </p:nvGrpSpPr>
        <p:grpSpPr>
          <a:xfrm>
            <a:off x="5235854" y="3470220"/>
            <a:ext cx="3475243" cy="4893568"/>
            <a:chOff x="0" y="0"/>
            <a:chExt cx="3214462" cy="4526356"/>
          </a:xfrm>
        </p:grpSpPr>
        <p:sp>
          <p:nvSpPr>
            <p:cNvPr id="13" name="Freeform 13"/>
            <p:cNvSpPr/>
            <p:nvPr/>
          </p:nvSpPr>
          <p:spPr>
            <a:xfrm>
              <a:off x="0" y="0"/>
              <a:ext cx="3214462" cy="4526356"/>
            </a:xfrm>
            <a:custGeom>
              <a:avLst/>
              <a:gdLst/>
              <a:ahLst/>
              <a:cxnLst/>
              <a:rect l="l" t="t" r="r" b="b"/>
              <a:pathLst>
                <a:path w="3214462" h="4526356">
                  <a:moveTo>
                    <a:pt x="3090002" y="4526356"/>
                  </a:moveTo>
                  <a:lnTo>
                    <a:pt x="124460" y="4526356"/>
                  </a:lnTo>
                  <a:cubicBezTo>
                    <a:pt x="55880" y="4526356"/>
                    <a:pt x="0" y="4470476"/>
                    <a:pt x="0" y="4401896"/>
                  </a:cubicBezTo>
                  <a:lnTo>
                    <a:pt x="0" y="124460"/>
                  </a:lnTo>
                  <a:cubicBezTo>
                    <a:pt x="0" y="55880"/>
                    <a:pt x="55880" y="0"/>
                    <a:pt x="124460" y="0"/>
                  </a:cubicBezTo>
                  <a:lnTo>
                    <a:pt x="3090002" y="0"/>
                  </a:lnTo>
                  <a:cubicBezTo>
                    <a:pt x="3158582" y="0"/>
                    <a:pt x="3214462" y="55880"/>
                    <a:pt x="3214462" y="124460"/>
                  </a:cubicBezTo>
                  <a:lnTo>
                    <a:pt x="3214462" y="4401896"/>
                  </a:lnTo>
                  <a:cubicBezTo>
                    <a:pt x="3214462" y="4470476"/>
                    <a:pt x="3158582" y="4526356"/>
                    <a:pt x="3090002" y="4526356"/>
                  </a:cubicBezTo>
                  <a:close/>
                </a:path>
              </a:pathLst>
            </a:custGeom>
            <a:solidFill>
              <a:srgbClr val="DFD0C1"/>
            </a:solidFill>
          </p:spPr>
          <p:txBody>
            <a:bodyPr/>
            <a:lstStyle/>
            <a:p>
              <a:endParaRPr lang="es-MX"/>
            </a:p>
          </p:txBody>
        </p:sp>
      </p:grpSp>
      <p:pic>
        <p:nvPicPr>
          <p:cNvPr id="14" name="Picture 14">
            <a:hlinkClick r:id="" action="ppaction://media"/>
          </p:cNvPr>
          <p:cNvPicPr>
            <a:picLocks noChangeAspect="1"/>
          </p:cNvPicPr>
          <p:nvPr>
            <a:videoFile r:link="rId1"/>
            <p:extLst>
              <p:ext uri="{DAA4B4D4-6D71-4841-9C94-3DE7FCFB9230}">
                <p14:media xmlns:p14="http://schemas.microsoft.com/office/powerpoint/2010/main" r:embed="rId2">
                  <p14:trim/>
                </p14:media>
              </p:ext>
            </p:extLst>
          </p:nvPr>
        </p:nvPicPr>
        <p:blipFill>
          <a:blip r:embed="rId8"/>
          <a:srcRect l="657" r="44284"/>
          <a:stretch>
            <a:fillRect/>
          </a:stretch>
        </p:blipFill>
        <p:spPr>
          <a:xfrm>
            <a:off x="1096727" y="942403"/>
            <a:ext cx="2397215" cy="2449130"/>
          </a:xfrm>
          <a:prstGeom prst="rect">
            <a:avLst/>
          </a:prstGeom>
        </p:spPr>
      </p:pic>
      <p:sp>
        <p:nvSpPr>
          <p:cNvPr id="15" name="TextBox 15"/>
          <p:cNvSpPr txBox="1"/>
          <p:nvPr/>
        </p:nvSpPr>
        <p:spPr>
          <a:xfrm>
            <a:off x="3493942" y="1028700"/>
            <a:ext cx="13765358" cy="1790700"/>
          </a:xfrm>
          <a:prstGeom prst="rect">
            <a:avLst/>
          </a:prstGeom>
        </p:spPr>
        <p:txBody>
          <a:bodyPr lIns="0" tIns="0" rIns="0" bIns="0" rtlCol="0" anchor="t">
            <a:spAutoFit/>
          </a:bodyPr>
          <a:lstStyle/>
          <a:p>
            <a:pPr marL="0" lvl="0" indent="0" algn="ctr">
              <a:lnSpc>
                <a:spcPts val="7080"/>
              </a:lnSpc>
              <a:spcBef>
                <a:spcPct val="0"/>
              </a:spcBef>
            </a:pPr>
            <a:r>
              <a:rPr lang="en-US" sz="5900">
                <a:solidFill>
                  <a:srgbClr val="000000"/>
                </a:solidFill>
                <a:latin typeface="Montserrat Bold"/>
                <a:ea typeface="Montserrat Bold"/>
                <a:cs typeface="Montserrat Bold"/>
                <a:sym typeface="Montserrat Bold"/>
              </a:rPr>
              <a:t>IMPLEMENTACION DE UN PROCESO DE MEJORA CONTINUA</a:t>
            </a:r>
          </a:p>
        </p:txBody>
      </p:sp>
      <p:sp>
        <p:nvSpPr>
          <p:cNvPr id="16" name="TextBox 16"/>
          <p:cNvSpPr txBox="1"/>
          <p:nvPr/>
        </p:nvSpPr>
        <p:spPr>
          <a:xfrm>
            <a:off x="1365185" y="5184091"/>
            <a:ext cx="2715079" cy="2600166"/>
          </a:xfrm>
          <a:prstGeom prst="rect">
            <a:avLst/>
          </a:prstGeom>
        </p:spPr>
        <p:txBody>
          <a:bodyPr lIns="0" tIns="0" rIns="0" bIns="0" rtlCol="0" anchor="t">
            <a:spAutoFit/>
          </a:bodyPr>
          <a:lstStyle/>
          <a:p>
            <a:pPr marL="0" lvl="0" indent="0" algn="l">
              <a:lnSpc>
                <a:spcPts val="2941"/>
              </a:lnSpc>
              <a:spcBef>
                <a:spcPct val="0"/>
              </a:spcBef>
            </a:pPr>
            <a:r>
              <a:rPr lang="en-US" sz="2262">
                <a:solidFill>
                  <a:srgbClr val="1B1612"/>
                </a:solidFill>
                <a:latin typeface="Montserrat Bold"/>
                <a:ea typeface="Montserrat Bold"/>
                <a:cs typeface="Montserrat Bold"/>
                <a:sym typeface="Montserrat Bold"/>
              </a:rPr>
              <a:t>ES EL CONTROL DE UN PROCESO DEJANDOLO ESTABLE EN TIEMPO REDUCIENDO VARIACIONES </a:t>
            </a:r>
          </a:p>
        </p:txBody>
      </p:sp>
      <p:sp>
        <p:nvSpPr>
          <p:cNvPr id="17" name="TextBox 17"/>
          <p:cNvSpPr txBox="1"/>
          <p:nvPr/>
        </p:nvSpPr>
        <p:spPr>
          <a:xfrm>
            <a:off x="1419469" y="4006316"/>
            <a:ext cx="2606510" cy="669036"/>
          </a:xfrm>
          <a:prstGeom prst="rect">
            <a:avLst/>
          </a:prstGeom>
        </p:spPr>
        <p:txBody>
          <a:bodyPr lIns="0" tIns="0" rIns="0" bIns="0" rtlCol="0" anchor="t">
            <a:spAutoFit/>
          </a:bodyPr>
          <a:lstStyle/>
          <a:p>
            <a:pPr marL="0" lvl="1" indent="0" algn="l">
              <a:lnSpc>
                <a:spcPts val="5652"/>
              </a:lnSpc>
              <a:spcBef>
                <a:spcPct val="0"/>
              </a:spcBef>
            </a:pPr>
            <a:r>
              <a:rPr lang="en-US" sz="3600">
                <a:solidFill>
                  <a:srgbClr val="000000"/>
                </a:solidFill>
                <a:latin typeface="Montserrat Bold"/>
                <a:ea typeface="Montserrat Bold"/>
                <a:cs typeface="Montserrat Bold"/>
                <a:sym typeface="Montserrat Bold"/>
              </a:rPr>
              <a:t>¿QUÉ ES?</a:t>
            </a:r>
          </a:p>
        </p:txBody>
      </p:sp>
      <p:sp>
        <p:nvSpPr>
          <p:cNvPr id="18" name="TextBox 18"/>
          <p:cNvSpPr txBox="1"/>
          <p:nvPr/>
        </p:nvSpPr>
        <p:spPr>
          <a:xfrm>
            <a:off x="9614643" y="3893437"/>
            <a:ext cx="3138561" cy="4028085"/>
          </a:xfrm>
          <a:prstGeom prst="rect">
            <a:avLst/>
          </a:prstGeom>
        </p:spPr>
        <p:txBody>
          <a:bodyPr lIns="0" tIns="0" rIns="0" bIns="0" rtlCol="0" anchor="t">
            <a:spAutoFit/>
          </a:bodyPr>
          <a:lstStyle/>
          <a:p>
            <a:pPr marL="472501" lvl="1" indent="-236251" algn="l">
              <a:lnSpc>
                <a:spcPts val="2845"/>
              </a:lnSpc>
              <a:buFont typeface="Arial"/>
              <a:buChar char="•"/>
            </a:pPr>
            <a:r>
              <a:rPr lang="en-US" sz="2188">
                <a:solidFill>
                  <a:srgbClr val="1B1612"/>
                </a:solidFill>
                <a:latin typeface="Montserrat Bold"/>
                <a:ea typeface="Montserrat Bold"/>
                <a:cs typeface="Montserrat Bold"/>
                <a:sym typeface="Montserrat Bold"/>
              </a:rPr>
              <a:t>SOLUCIONAR LO SENCILLO </a:t>
            </a:r>
          </a:p>
          <a:p>
            <a:pPr marL="472501" lvl="1" indent="-236251" algn="l">
              <a:lnSpc>
                <a:spcPts val="2845"/>
              </a:lnSpc>
              <a:buFont typeface="Arial"/>
              <a:buChar char="•"/>
            </a:pPr>
            <a:r>
              <a:rPr lang="en-US" sz="2188">
                <a:solidFill>
                  <a:srgbClr val="1B1612"/>
                </a:solidFill>
                <a:latin typeface="Montserrat Bold"/>
                <a:ea typeface="Montserrat Bold"/>
                <a:cs typeface="Montserrat Bold"/>
                <a:sym typeface="Montserrat Bold"/>
              </a:rPr>
              <a:t>estandarizar el proceso </a:t>
            </a:r>
          </a:p>
          <a:p>
            <a:pPr marL="472501" lvl="1" indent="-236251" algn="l">
              <a:lnSpc>
                <a:spcPts val="2845"/>
              </a:lnSpc>
              <a:buFont typeface="Arial"/>
              <a:buChar char="•"/>
            </a:pPr>
            <a:r>
              <a:rPr lang="en-US" sz="2188">
                <a:solidFill>
                  <a:srgbClr val="1B1612"/>
                </a:solidFill>
                <a:latin typeface="Montserrat Bold"/>
                <a:ea typeface="Montserrat Bold"/>
                <a:cs typeface="Montserrat Bold"/>
                <a:sym typeface="Montserrat Bold"/>
              </a:rPr>
              <a:t>DEFINIR INDICADORES E INSTRUMENTOS DE MEDICION</a:t>
            </a:r>
          </a:p>
          <a:p>
            <a:pPr marL="472501" lvl="1" indent="-236251" algn="l">
              <a:lnSpc>
                <a:spcPts val="2845"/>
              </a:lnSpc>
              <a:buFont typeface="Arial"/>
              <a:buChar char="•"/>
            </a:pPr>
            <a:r>
              <a:rPr lang="en-US" sz="2188">
                <a:solidFill>
                  <a:srgbClr val="1B1612"/>
                </a:solidFill>
                <a:latin typeface="Montserrat Bold"/>
                <a:ea typeface="Montserrat Bold"/>
                <a:cs typeface="Montserrat Bold"/>
                <a:sym typeface="Montserrat Bold"/>
              </a:rPr>
              <a:t>RECOLECTAR Y ANALIZAR LOS DATOS </a:t>
            </a:r>
          </a:p>
          <a:p>
            <a:pPr marL="0" lvl="0" indent="0" algn="l">
              <a:lnSpc>
                <a:spcPts val="677"/>
              </a:lnSpc>
              <a:spcBef>
                <a:spcPct val="0"/>
              </a:spcBef>
            </a:pPr>
            <a:endParaRPr lang="en-US" sz="2188">
              <a:solidFill>
                <a:srgbClr val="1B1612"/>
              </a:solidFill>
              <a:latin typeface="Montserrat Bold"/>
              <a:ea typeface="Montserrat Bold"/>
              <a:cs typeface="Montserrat Bold"/>
              <a:sym typeface="Montserrat Bold"/>
            </a:endParaRPr>
          </a:p>
        </p:txBody>
      </p:sp>
      <p:sp>
        <p:nvSpPr>
          <p:cNvPr id="19" name="TextBox 19"/>
          <p:cNvSpPr txBox="1"/>
          <p:nvPr/>
        </p:nvSpPr>
        <p:spPr>
          <a:xfrm>
            <a:off x="13784057" y="4737209"/>
            <a:ext cx="3331862" cy="2340541"/>
          </a:xfrm>
          <a:prstGeom prst="rect">
            <a:avLst/>
          </a:prstGeom>
        </p:spPr>
        <p:txBody>
          <a:bodyPr lIns="0" tIns="0" rIns="0" bIns="0" rtlCol="0" anchor="t">
            <a:spAutoFit/>
          </a:bodyPr>
          <a:lstStyle/>
          <a:p>
            <a:pPr marL="524877" lvl="1" indent="-262438" algn="l">
              <a:lnSpc>
                <a:spcPts val="3160"/>
              </a:lnSpc>
              <a:buFont typeface="Arial"/>
              <a:buChar char="•"/>
            </a:pPr>
            <a:r>
              <a:rPr lang="en-US" sz="2431">
                <a:solidFill>
                  <a:srgbClr val="1B1612"/>
                </a:solidFill>
                <a:latin typeface="Montserrat Bold"/>
                <a:ea typeface="Montserrat Bold"/>
                <a:cs typeface="Montserrat Bold"/>
                <a:sym typeface="Montserrat Bold"/>
              </a:rPr>
              <a:t>BENCHMARKING U OPORTUNIDADES DE MEJORA</a:t>
            </a:r>
          </a:p>
          <a:p>
            <a:pPr marL="524877" lvl="1" indent="-262438" algn="l">
              <a:lnSpc>
                <a:spcPts val="3160"/>
              </a:lnSpc>
              <a:buFont typeface="Arial"/>
              <a:buChar char="•"/>
            </a:pPr>
            <a:r>
              <a:rPr lang="en-US" sz="2431">
                <a:solidFill>
                  <a:srgbClr val="1B1612"/>
                </a:solidFill>
                <a:latin typeface="Montserrat Bold"/>
                <a:ea typeface="Montserrat Bold"/>
                <a:cs typeface="Montserrat Bold"/>
                <a:sym typeface="Montserrat Bold"/>
              </a:rPr>
              <a:t>MEJORAR</a:t>
            </a:r>
          </a:p>
          <a:p>
            <a:pPr marL="524877" lvl="1" indent="-262438" algn="l">
              <a:lnSpc>
                <a:spcPts val="3160"/>
              </a:lnSpc>
              <a:buFont typeface="Arial"/>
              <a:buChar char="•"/>
            </a:pPr>
            <a:r>
              <a:rPr lang="en-US" sz="2431">
                <a:solidFill>
                  <a:srgbClr val="1B1612"/>
                </a:solidFill>
                <a:latin typeface="Montserrat Bold"/>
                <a:ea typeface="Montserrat Bold"/>
                <a:cs typeface="Montserrat Bold"/>
                <a:sym typeface="Montserrat Bold"/>
              </a:rPr>
              <a:t>RECONOCER</a:t>
            </a:r>
          </a:p>
        </p:txBody>
      </p:sp>
      <p:sp>
        <p:nvSpPr>
          <p:cNvPr id="20" name="TextBox 20"/>
          <p:cNvSpPr txBox="1"/>
          <p:nvPr/>
        </p:nvSpPr>
        <p:spPr>
          <a:xfrm>
            <a:off x="5444075" y="4079626"/>
            <a:ext cx="3388048" cy="3704630"/>
          </a:xfrm>
          <a:prstGeom prst="rect">
            <a:avLst/>
          </a:prstGeom>
        </p:spPr>
        <p:txBody>
          <a:bodyPr lIns="0" tIns="0" rIns="0" bIns="0" rtlCol="0" anchor="t">
            <a:spAutoFit/>
          </a:bodyPr>
          <a:lstStyle/>
          <a:p>
            <a:pPr marL="495886" lvl="1" indent="-247943" algn="l">
              <a:lnSpc>
                <a:spcPts val="2985"/>
              </a:lnSpc>
              <a:buFont typeface="Arial"/>
              <a:buChar char="•"/>
            </a:pPr>
            <a:r>
              <a:rPr lang="en-US" sz="2296">
                <a:solidFill>
                  <a:srgbClr val="1B1612"/>
                </a:solidFill>
                <a:latin typeface="Montserrat Bold"/>
                <a:ea typeface="Montserrat Bold"/>
                <a:cs typeface="Montserrat Bold"/>
                <a:sym typeface="Montserrat Bold"/>
              </a:rPr>
              <a:t>IDENTIFICAR AL PROCESO OBJETIVO </a:t>
            </a:r>
          </a:p>
          <a:p>
            <a:pPr marL="495886" lvl="1" indent="-247943" algn="l">
              <a:lnSpc>
                <a:spcPts val="2985"/>
              </a:lnSpc>
              <a:buFont typeface="Arial"/>
              <a:buChar char="•"/>
            </a:pPr>
            <a:r>
              <a:rPr lang="en-US" sz="2296">
                <a:solidFill>
                  <a:srgbClr val="1B1612"/>
                </a:solidFill>
                <a:latin typeface="Montserrat Bold"/>
                <a:ea typeface="Montserrat Bold"/>
                <a:cs typeface="Montserrat Bold"/>
                <a:sym typeface="Montserrat Bold"/>
              </a:rPr>
              <a:t>NOMBRAR UN DUEÑO DEL PROCESO </a:t>
            </a:r>
          </a:p>
          <a:p>
            <a:pPr marL="495886" lvl="1" indent="-247943" algn="l">
              <a:lnSpc>
                <a:spcPts val="2985"/>
              </a:lnSpc>
              <a:buFont typeface="Arial"/>
              <a:buChar char="•"/>
            </a:pPr>
            <a:r>
              <a:rPr lang="en-US" sz="2296">
                <a:solidFill>
                  <a:srgbClr val="1B1612"/>
                </a:solidFill>
                <a:latin typeface="Montserrat Bold"/>
                <a:ea typeface="Montserrat Bold"/>
                <a:cs typeface="Montserrat Bold"/>
                <a:sym typeface="Montserrat Bold"/>
              </a:rPr>
              <a:t>DESCRIBIR EL PROCESO</a:t>
            </a:r>
          </a:p>
          <a:p>
            <a:pPr marL="495886" lvl="1" indent="-247943" algn="l">
              <a:lnSpc>
                <a:spcPts val="2985"/>
              </a:lnSpc>
              <a:buFont typeface="Arial"/>
              <a:buChar char="•"/>
            </a:pPr>
            <a:r>
              <a:rPr lang="en-US" sz="2296">
                <a:solidFill>
                  <a:srgbClr val="1B1612"/>
                </a:solidFill>
                <a:latin typeface="Montserrat Bold"/>
                <a:ea typeface="Montserrat Bold"/>
                <a:cs typeface="Montserrat Bold"/>
                <a:sym typeface="Montserrat Bold"/>
              </a:rPr>
              <a:t>VERIFICACION DEL PROCESO</a:t>
            </a:r>
          </a:p>
        </p:txBody>
      </p:sp>
      <p:sp>
        <p:nvSpPr>
          <p:cNvPr id="21" name="TextBox 21"/>
          <p:cNvSpPr txBox="1"/>
          <p:nvPr/>
        </p:nvSpPr>
        <p:spPr>
          <a:xfrm>
            <a:off x="16260707" y="9010650"/>
            <a:ext cx="490103"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20</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Organic Abstract Shapes"/>
          <p:cNvSpPr/>
          <p:nvPr/>
        </p:nvSpPr>
        <p:spPr>
          <a:xfrm rot="-1442685">
            <a:off x="-1665514" y="-1637286"/>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 name="Freeform 3" descr="Organic Abstract Shapes"/>
          <p:cNvSpPr/>
          <p:nvPr/>
        </p:nvSpPr>
        <p:spPr>
          <a:xfrm rot="-1442685">
            <a:off x="-58470" y="7956138"/>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AutoShape 4"/>
          <p:cNvSpPr/>
          <p:nvPr/>
        </p:nvSpPr>
        <p:spPr>
          <a:xfrm>
            <a:off x="10652193" y="0"/>
            <a:ext cx="7635807" cy="10287000"/>
          </a:xfrm>
          <a:prstGeom prst="rect">
            <a:avLst/>
          </a:prstGeom>
          <a:solidFill>
            <a:srgbClr val="B98273"/>
          </a:solidFill>
        </p:spPr>
        <p:txBody>
          <a:bodyPr/>
          <a:lstStyle/>
          <a:p>
            <a:endParaRPr lang="es-MX"/>
          </a:p>
        </p:txBody>
      </p:sp>
      <p:grpSp>
        <p:nvGrpSpPr>
          <p:cNvPr id="5" name="Group 5"/>
          <p:cNvGrpSpPr/>
          <p:nvPr/>
        </p:nvGrpSpPr>
        <p:grpSpPr>
          <a:xfrm>
            <a:off x="11498889" y="1885581"/>
            <a:ext cx="5942415" cy="6515838"/>
            <a:chOff x="0" y="0"/>
            <a:chExt cx="7923221" cy="8687784"/>
          </a:xfrm>
        </p:grpSpPr>
        <p:sp>
          <p:nvSpPr>
            <p:cNvPr id="6" name="AutoShape 6"/>
            <p:cNvSpPr/>
            <p:nvPr/>
          </p:nvSpPr>
          <p:spPr>
            <a:xfrm>
              <a:off x="0" y="0"/>
              <a:ext cx="1435139" cy="223120"/>
            </a:xfrm>
            <a:prstGeom prst="rect">
              <a:avLst/>
            </a:prstGeom>
            <a:solidFill>
              <a:srgbClr val="FFFFFF"/>
            </a:solidFill>
          </p:spPr>
          <p:txBody>
            <a:bodyPr/>
            <a:lstStyle/>
            <a:p>
              <a:endParaRPr lang="es-MX"/>
            </a:p>
          </p:txBody>
        </p:sp>
        <p:sp>
          <p:nvSpPr>
            <p:cNvPr id="7" name="TextBox 7"/>
            <p:cNvSpPr txBox="1"/>
            <p:nvPr/>
          </p:nvSpPr>
          <p:spPr>
            <a:xfrm>
              <a:off x="0" y="763617"/>
              <a:ext cx="7923221" cy="7924166"/>
            </a:xfrm>
            <a:prstGeom prst="rect">
              <a:avLst/>
            </a:prstGeom>
          </p:spPr>
          <p:txBody>
            <a:bodyPr lIns="0" tIns="0" rIns="0" bIns="0" rtlCol="0" anchor="t">
              <a:spAutoFit/>
            </a:bodyPr>
            <a:lstStyle/>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Estratificación.</a:t>
              </a:r>
            </a:p>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Histograma.</a:t>
              </a:r>
            </a:p>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Hoja de verificación (planilla de registro)</a:t>
              </a:r>
            </a:p>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Diagrama de causa y efecto (diagrama de espina de pescado)</a:t>
              </a:r>
            </a:p>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Diagrama de Pareto</a:t>
              </a:r>
            </a:p>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Diagrama de dispersión.</a:t>
              </a:r>
            </a:p>
            <a:p>
              <a:pPr marL="690874" lvl="1" indent="-345437" algn="l">
                <a:lnSpc>
                  <a:spcPts val="4799"/>
                </a:lnSpc>
                <a:buFont typeface="Arial"/>
                <a:buChar char="•"/>
              </a:pPr>
              <a:r>
                <a:rPr lang="en-US" sz="3199" u="none">
                  <a:solidFill>
                    <a:srgbClr val="000000"/>
                  </a:solidFill>
                  <a:latin typeface="Montserrat"/>
                  <a:ea typeface="Montserrat"/>
                  <a:cs typeface="Montserrat"/>
                  <a:sym typeface="Montserrat"/>
                </a:rPr>
                <a:t>Gráfico de control.</a:t>
              </a:r>
            </a:p>
          </p:txBody>
        </p:sp>
      </p:grpSp>
      <p:pic>
        <p:nvPicPr>
          <p:cNvPr id="8" name="Picture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t="81738" r="89831" b="185"/>
          <a:stretch>
            <a:fillRect/>
          </a:stretch>
        </p:blipFill>
        <p:spPr>
          <a:xfrm>
            <a:off x="0" y="8401419"/>
            <a:ext cx="1885581" cy="1885581"/>
          </a:xfrm>
          <a:prstGeom prst="rect">
            <a:avLst/>
          </a:prstGeom>
        </p:spPr>
      </p:pic>
      <p:sp>
        <p:nvSpPr>
          <p:cNvPr id="9" name="TextBox 9"/>
          <p:cNvSpPr txBox="1"/>
          <p:nvPr/>
        </p:nvSpPr>
        <p:spPr>
          <a:xfrm>
            <a:off x="1227927" y="2973385"/>
            <a:ext cx="7916073" cy="4197355"/>
          </a:xfrm>
          <a:prstGeom prst="rect">
            <a:avLst/>
          </a:prstGeom>
        </p:spPr>
        <p:txBody>
          <a:bodyPr lIns="0" tIns="0" rIns="0" bIns="0" rtlCol="0" anchor="t">
            <a:spAutoFit/>
          </a:bodyPr>
          <a:lstStyle/>
          <a:p>
            <a:pPr algn="l">
              <a:lnSpc>
                <a:spcPts val="11199"/>
              </a:lnSpc>
            </a:pPr>
            <a:r>
              <a:rPr lang="en-US" sz="7999">
                <a:solidFill>
                  <a:srgbClr val="1B1612"/>
                </a:solidFill>
                <a:latin typeface="Bree Serif"/>
                <a:ea typeface="Bree Serif"/>
                <a:cs typeface="Bree Serif"/>
                <a:sym typeface="Bree Serif"/>
              </a:rPr>
              <a:t>HERRAMIENTAS GENÉRICAS DE CALIDAD</a:t>
            </a:r>
          </a:p>
        </p:txBody>
      </p:sp>
      <p:sp>
        <p:nvSpPr>
          <p:cNvPr id="10" name="TextBox 10"/>
          <p:cNvSpPr txBox="1"/>
          <p:nvPr/>
        </p:nvSpPr>
        <p:spPr>
          <a:xfrm>
            <a:off x="16398491" y="9010650"/>
            <a:ext cx="352319"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21</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Organic Abstract Shapes"/>
          <p:cNvSpPr/>
          <p:nvPr/>
        </p:nvSpPr>
        <p:spPr>
          <a:xfrm rot="-1442685">
            <a:off x="-1665514" y="-1637286"/>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descr="Organic Abstract Shapes"/>
          <p:cNvSpPr/>
          <p:nvPr/>
        </p:nvSpPr>
        <p:spPr>
          <a:xfrm rot="-1442685">
            <a:off x="-58470" y="7956138"/>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4" name="Group 4"/>
          <p:cNvGrpSpPr/>
          <p:nvPr/>
        </p:nvGrpSpPr>
        <p:grpSpPr>
          <a:xfrm>
            <a:off x="1028700" y="1047750"/>
            <a:ext cx="9334500" cy="8210550"/>
            <a:chOff x="0" y="0"/>
            <a:chExt cx="5861288" cy="5155541"/>
          </a:xfrm>
        </p:grpSpPr>
        <p:sp>
          <p:nvSpPr>
            <p:cNvPr id="5" name="Freeform 5"/>
            <p:cNvSpPr/>
            <p:nvPr/>
          </p:nvSpPr>
          <p:spPr>
            <a:xfrm>
              <a:off x="0" y="0"/>
              <a:ext cx="5861288" cy="5155541"/>
            </a:xfrm>
            <a:custGeom>
              <a:avLst/>
              <a:gdLst/>
              <a:ahLst/>
              <a:cxnLst/>
              <a:rect l="l" t="t" r="r" b="b"/>
              <a:pathLst>
                <a:path w="5861288" h="5155541">
                  <a:moveTo>
                    <a:pt x="0" y="0"/>
                  </a:moveTo>
                  <a:lnTo>
                    <a:pt x="0" y="5155541"/>
                  </a:lnTo>
                  <a:lnTo>
                    <a:pt x="5861288" y="5155541"/>
                  </a:lnTo>
                  <a:lnTo>
                    <a:pt x="5861288" y="0"/>
                  </a:lnTo>
                  <a:lnTo>
                    <a:pt x="0" y="0"/>
                  </a:lnTo>
                  <a:close/>
                  <a:moveTo>
                    <a:pt x="5800328" y="5094581"/>
                  </a:moveTo>
                  <a:lnTo>
                    <a:pt x="59690" y="5094581"/>
                  </a:lnTo>
                  <a:lnTo>
                    <a:pt x="59690" y="59690"/>
                  </a:lnTo>
                  <a:lnTo>
                    <a:pt x="5800328" y="59690"/>
                  </a:lnTo>
                  <a:lnTo>
                    <a:pt x="5800328" y="5094581"/>
                  </a:lnTo>
                  <a:close/>
                </a:path>
              </a:pathLst>
            </a:custGeom>
            <a:solidFill>
              <a:srgbClr val="B98273"/>
            </a:solidFill>
          </p:spPr>
          <p:txBody>
            <a:bodyPr/>
            <a:lstStyle/>
            <a:p>
              <a:endParaRPr lang="es-MX"/>
            </a:p>
          </p:txBody>
        </p:sp>
      </p:grpSp>
      <p:grpSp>
        <p:nvGrpSpPr>
          <p:cNvPr id="6" name="Group 6"/>
          <p:cNvGrpSpPr/>
          <p:nvPr/>
        </p:nvGrpSpPr>
        <p:grpSpPr>
          <a:xfrm>
            <a:off x="1519523" y="1546870"/>
            <a:ext cx="8072982" cy="6408431"/>
            <a:chOff x="0" y="0"/>
            <a:chExt cx="10763976" cy="8544575"/>
          </a:xfrm>
        </p:grpSpPr>
        <p:sp>
          <p:nvSpPr>
            <p:cNvPr id="7" name="TextBox 7"/>
            <p:cNvSpPr txBox="1"/>
            <p:nvPr/>
          </p:nvSpPr>
          <p:spPr>
            <a:xfrm>
              <a:off x="0" y="104775"/>
              <a:ext cx="10763976" cy="1964482"/>
            </a:xfrm>
            <a:prstGeom prst="rect">
              <a:avLst/>
            </a:prstGeom>
          </p:spPr>
          <p:txBody>
            <a:bodyPr lIns="0" tIns="0" rIns="0" bIns="0" rtlCol="0" anchor="t">
              <a:spAutoFit/>
            </a:bodyPr>
            <a:lstStyle/>
            <a:p>
              <a:pPr marL="0" lvl="0" indent="0" algn="ctr">
                <a:lnSpc>
                  <a:spcPts val="5600"/>
                </a:lnSpc>
              </a:pPr>
              <a:r>
                <a:rPr lang="en-US" sz="5600">
                  <a:solidFill>
                    <a:srgbClr val="1B1612"/>
                  </a:solidFill>
                  <a:latin typeface="Montserrat Bold"/>
                  <a:ea typeface="Montserrat Bold"/>
                  <a:cs typeface="Montserrat Bold"/>
                  <a:sym typeface="Montserrat Bold"/>
                </a:rPr>
                <a:t>GRAFICAS DE FRECUENCIA</a:t>
              </a:r>
            </a:p>
          </p:txBody>
        </p:sp>
        <p:sp>
          <p:nvSpPr>
            <p:cNvPr id="8" name="TextBox 8"/>
            <p:cNvSpPr txBox="1"/>
            <p:nvPr/>
          </p:nvSpPr>
          <p:spPr>
            <a:xfrm>
              <a:off x="0" y="2256582"/>
              <a:ext cx="10763976" cy="6287993"/>
            </a:xfrm>
            <a:prstGeom prst="rect">
              <a:avLst/>
            </a:prstGeom>
          </p:spPr>
          <p:txBody>
            <a:bodyPr lIns="0" tIns="0" rIns="0" bIns="0" rtlCol="0" anchor="t">
              <a:spAutoFit/>
            </a:bodyPr>
            <a:lstStyle/>
            <a:p>
              <a:pPr marL="0" lvl="0" indent="0" algn="ctr">
                <a:lnSpc>
                  <a:spcPts val="3799"/>
                </a:lnSpc>
              </a:pPr>
              <a:r>
                <a:rPr lang="en-US" sz="2533">
                  <a:solidFill>
                    <a:srgbClr val="1B1612"/>
                  </a:solidFill>
                  <a:latin typeface="Montserrat Bold"/>
                  <a:ea typeface="Montserrat Bold"/>
                  <a:cs typeface="Montserrat Bold"/>
                  <a:sym typeface="Montserrat Bold"/>
                </a:rPr>
                <a:t>Las gráficas de frecuencia son representaciones visuales que muestran cómo se distribuyen las frecuencias de diferentes valores en un conjunto de datos. Existen varios tipos comunes, incluyendo:</a:t>
              </a:r>
            </a:p>
            <a:p>
              <a:pPr marL="0" lvl="0" indent="0" algn="ctr">
                <a:lnSpc>
                  <a:spcPts val="3799"/>
                </a:lnSpc>
              </a:pPr>
              <a:endParaRPr lang="en-US" sz="2533">
                <a:solidFill>
                  <a:srgbClr val="1B1612"/>
                </a:solidFill>
                <a:latin typeface="Montserrat Bold"/>
                <a:ea typeface="Montserrat Bold"/>
                <a:cs typeface="Montserrat Bold"/>
                <a:sym typeface="Montserrat Bold"/>
              </a:endParaRPr>
            </a:p>
            <a:p>
              <a:pPr marL="0" lvl="0" indent="0" algn="ctr">
                <a:lnSpc>
                  <a:spcPts val="3799"/>
                </a:lnSpc>
              </a:pPr>
              <a:r>
                <a:rPr lang="en-US" sz="2533">
                  <a:solidFill>
                    <a:srgbClr val="1B1612"/>
                  </a:solidFill>
                  <a:latin typeface="Montserrat Bold"/>
                  <a:ea typeface="Montserrat Bold"/>
                  <a:cs typeface="Montserrat Bold"/>
                  <a:sym typeface="Montserrat Bold"/>
                </a:rPr>
                <a:t>Histogramas: Muestran la distribución de un conjunto de datos dividiéndolos en intervalos o "bins" y representando la frecuencia de datos en cada intervalo con barras.</a:t>
              </a:r>
            </a:p>
          </p:txBody>
        </p:sp>
      </p:grpSp>
      <p:sp>
        <p:nvSpPr>
          <p:cNvPr id="9" name="TextBox 9"/>
          <p:cNvSpPr txBox="1"/>
          <p:nvPr/>
        </p:nvSpPr>
        <p:spPr>
          <a:xfrm>
            <a:off x="16513311" y="9010650"/>
            <a:ext cx="39935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22</a:t>
            </a:r>
          </a:p>
        </p:txBody>
      </p:sp>
      <p:sp>
        <p:nvSpPr>
          <p:cNvPr id="10" name="Freeform 10"/>
          <p:cNvSpPr/>
          <p:nvPr/>
        </p:nvSpPr>
        <p:spPr>
          <a:xfrm>
            <a:off x="11203542" y="1047750"/>
            <a:ext cx="6055758" cy="8210550"/>
          </a:xfrm>
          <a:custGeom>
            <a:avLst/>
            <a:gdLst/>
            <a:ahLst/>
            <a:cxnLst/>
            <a:rect l="l" t="t" r="r" b="b"/>
            <a:pathLst>
              <a:path w="6055758" h="8210550">
                <a:moveTo>
                  <a:pt x="0" y="0"/>
                </a:moveTo>
                <a:lnTo>
                  <a:pt x="6055758" y="0"/>
                </a:lnTo>
                <a:lnTo>
                  <a:pt x="6055758" y="8210550"/>
                </a:lnTo>
                <a:lnTo>
                  <a:pt x="0" y="8210550"/>
                </a:lnTo>
                <a:lnTo>
                  <a:pt x="0" y="0"/>
                </a:lnTo>
                <a:close/>
              </a:path>
            </a:pathLst>
          </a:custGeom>
          <a:blipFill>
            <a:blip r:embed="rId4"/>
            <a:stretch>
              <a:fillRect l="-113038" r="-17495"/>
            </a:stretch>
          </a:blipFill>
        </p:spPr>
        <p:txBody>
          <a:bodyPr/>
          <a:lstStyle/>
          <a:p>
            <a:endParaRPr lang="es-MX"/>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35904"/>
            <a:ext cx="16230600" cy="9215192"/>
            <a:chOff x="0" y="0"/>
            <a:chExt cx="4274726" cy="2427047"/>
          </a:xfrm>
        </p:grpSpPr>
        <p:sp>
          <p:nvSpPr>
            <p:cNvPr id="3" name="Freeform 3"/>
            <p:cNvSpPr/>
            <p:nvPr/>
          </p:nvSpPr>
          <p:spPr>
            <a:xfrm>
              <a:off x="0" y="0"/>
              <a:ext cx="4274726" cy="2427047"/>
            </a:xfrm>
            <a:custGeom>
              <a:avLst/>
              <a:gdLst/>
              <a:ahLst/>
              <a:cxnLst/>
              <a:rect l="l" t="t" r="r" b="b"/>
              <a:pathLst>
                <a:path w="4274726" h="2427047">
                  <a:moveTo>
                    <a:pt x="0" y="0"/>
                  </a:moveTo>
                  <a:lnTo>
                    <a:pt x="4274726" y="0"/>
                  </a:lnTo>
                  <a:lnTo>
                    <a:pt x="4274726" y="2427047"/>
                  </a:lnTo>
                  <a:lnTo>
                    <a:pt x="0" y="2427047"/>
                  </a:lnTo>
                  <a:close/>
                </a:path>
              </a:pathLst>
            </a:custGeom>
            <a:solidFill>
              <a:srgbClr val="000000">
                <a:alpha val="0"/>
              </a:srgbClr>
            </a:solidFill>
            <a:ln w="38100" cap="sq">
              <a:solidFill>
                <a:srgbClr val="000000"/>
              </a:solidFill>
              <a:prstDash val="solid"/>
              <a:miter/>
            </a:ln>
          </p:spPr>
          <p:txBody>
            <a:bodyPr/>
            <a:lstStyle/>
            <a:p>
              <a:endParaRPr lang="es-MX"/>
            </a:p>
          </p:txBody>
        </p:sp>
        <p:sp>
          <p:nvSpPr>
            <p:cNvPr id="4" name="TextBox 4"/>
            <p:cNvSpPr txBox="1"/>
            <p:nvPr/>
          </p:nvSpPr>
          <p:spPr>
            <a:xfrm>
              <a:off x="0" y="-38100"/>
              <a:ext cx="4274726" cy="24651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162656" y="796926"/>
            <a:ext cx="9962687" cy="771524"/>
          </a:xfrm>
          <a:prstGeom prst="rect">
            <a:avLst/>
          </a:prstGeom>
        </p:spPr>
        <p:txBody>
          <a:bodyPr lIns="0" tIns="0" rIns="0" bIns="0" rtlCol="0" anchor="t">
            <a:spAutoFit/>
          </a:bodyPr>
          <a:lstStyle/>
          <a:p>
            <a:pPr algn="ctr">
              <a:lnSpc>
                <a:spcPts val="6300"/>
              </a:lnSpc>
              <a:spcBef>
                <a:spcPct val="0"/>
              </a:spcBef>
            </a:pPr>
            <a:r>
              <a:rPr lang="en-US" sz="4500">
                <a:solidFill>
                  <a:srgbClr val="1B1612"/>
                </a:solidFill>
                <a:latin typeface="Montserrat Bold"/>
                <a:ea typeface="Montserrat Bold"/>
                <a:cs typeface="Montserrat Bold"/>
                <a:sym typeface="Montserrat Bold"/>
              </a:rPr>
              <a:t>C O N C L U S I Ó N</a:t>
            </a:r>
          </a:p>
        </p:txBody>
      </p:sp>
      <p:sp>
        <p:nvSpPr>
          <p:cNvPr id="6" name="TextBox 6"/>
          <p:cNvSpPr txBox="1"/>
          <p:nvPr/>
        </p:nvSpPr>
        <p:spPr>
          <a:xfrm>
            <a:off x="2317968" y="2514575"/>
            <a:ext cx="13652064" cy="4365625"/>
          </a:xfrm>
          <a:prstGeom prst="rect">
            <a:avLst/>
          </a:prstGeom>
        </p:spPr>
        <p:txBody>
          <a:bodyPr lIns="0" tIns="0" rIns="0" bIns="0" rtlCol="0" anchor="t">
            <a:spAutoFit/>
          </a:bodyPr>
          <a:lstStyle/>
          <a:p>
            <a:pPr algn="just">
              <a:lnSpc>
                <a:spcPts val="3500"/>
              </a:lnSpc>
            </a:pPr>
            <a:r>
              <a:rPr lang="en-US" sz="2500">
                <a:solidFill>
                  <a:srgbClr val="1B1612"/>
                </a:solidFill>
                <a:latin typeface="Montserrat"/>
                <a:ea typeface="Montserrat"/>
                <a:cs typeface="Montserrat"/>
                <a:sym typeface="Montserrat"/>
              </a:rPr>
              <a:t>En conclusión, la Administración de la Calidad Total no es un esfuerzo aislado, sino un compromiso continuo y sistemático que involucra a todos los niveles de la organización. Partiendo de allí, la clave del éxito en la TQM que radica en la integración de todos los principios fundamentales: la orientación al cliente, la participación activa de los empleados, la mejora continua y la toma de decisiones basada en datos; logrando que así se pueda alcanzar una calidad superior.</a:t>
            </a:r>
          </a:p>
          <a:p>
            <a:pPr algn="just">
              <a:lnSpc>
                <a:spcPts val="3500"/>
              </a:lnSpc>
            </a:pPr>
            <a:endParaRPr lang="en-US" sz="2500">
              <a:solidFill>
                <a:srgbClr val="1B1612"/>
              </a:solidFill>
              <a:latin typeface="Montserrat"/>
              <a:ea typeface="Montserrat"/>
              <a:cs typeface="Montserrat"/>
              <a:sym typeface="Montserrat"/>
            </a:endParaRPr>
          </a:p>
          <a:p>
            <a:pPr algn="just">
              <a:lnSpc>
                <a:spcPts val="3500"/>
              </a:lnSpc>
            </a:pPr>
            <a:r>
              <a:rPr lang="en-US" sz="2500">
                <a:solidFill>
                  <a:srgbClr val="1B1612"/>
                </a:solidFill>
                <a:latin typeface="Montserrat"/>
                <a:ea typeface="Montserrat"/>
                <a:cs typeface="Montserrat"/>
                <a:sym typeface="Montserrat"/>
              </a:rPr>
              <a:t>Y teniendo en cuenta que el deber como organización es de cultivar una cultura que valore la excelencia y el aprendizaje constante, apoyada por un liderazgo efectivo que guíe y motive a todo el personal.</a:t>
            </a:r>
          </a:p>
        </p:txBody>
      </p:sp>
      <p:sp>
        <p:nvSpPr>
          <p:cNvPr id="7" name="TextBox 7"/>
          <p:cNvSpPr txBox="1"/>
          <p:nvPr/>
        </p:nvSpPr>
        <p:spPr>
          <a:xfrm>
            <a:off x="16329599" y="9010650"/>
            <a:ext cx="421211"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35904"/>
            <a:ext cx="16230600" cy="9215192"/>
            <a:chOff x="0" y="0"/>
            <a:chExt cx="4274726" cy="2427047"/>
          </a:xfrm>
        </p:grpSpPr>
        <p:sp>
          <p:nvSpPr>
            <p:cNvPr id="3" name="Freeform 3"/>
            <p:cNvSpPr/>
            <p:nvPr/>
          </p:nvSpPr>
          <p:spPr>
            <a:xfrm>
              <a:off x="0" y="0"/>
              <a:ext cx="4274726" cy="2427047"/>
            </a:xfrm>
            <a:custGeom>
              <a:avLst/>
              <a:gdLst/>
              <a:ahLst/>
              <a:cxnLst/>
              <a:rect l="l" t="t" r="r" b="b"/>
              <a:pathLst>
                <a:path w="4274726" h="2427047">
                  <a:moveTo>
                    <a:pt x="0" y="0"/>
                  </a:moveTo>
                  <a:lnTo>
                    <a:pt x="4274726" y="0"/>
                  </a:lnTo>
                  <a:lnTo>
                    <a:pt x="4274726" y="2427047"/>
                  </a:lnTo>
                  <a:lnTo>
                    <a:pt x="0" y="2427047"/>
                  </a:lnTo>
                  <a:close/>
                </a:path>
              </a:pathLst>
            </a:custGeom>
            <a:solidFill>
              <a:srgbClr val="000000">
                <a:alpha val="0"/>
              </a:srgbClr>
            </a:solidFill>
            <a:ln w="38100" cap="sq">
              <a:solidFill>
                <a:srgbClr val="000000"/>
              </a:solidFill>
              <a:prstDash val="solid"/>
              <a:miter/>
            </a:ln>
          </p:spPr>
          <p:txBody>
            <a:bodyPr/>
            <a:lstStyle/>
            <a:p>
              <a:endParaRPr lang="es-MX"/>
            </a:p>
          </p:txBody>
        </p:sp>
        <p:sp>
          <p:nvSpPr>
            <p:cNvPr id="4" name="TextBox 4"/>
            <p:cNvSpPr txBox="1"/>
            <p:nvPr/>
          </p:nvSpPr>
          <p:spPr>
            <a:xfrm>
              <a:off x="0" y="-38100"/>
              <a:ext cx="4274726" cy="24651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162656" y="942975"/>
            <a:ext cx="9962687" cy="1571624"/>
          </a:xfrm>
          <a:prstGeom prst="rect">
            <a:avLst/>
          </a:prstGeom>
        </p:spPr>
        <p:txBody>
          <a:bodyPr lIns="0" tIns="0" rIns="0" bIns="0" rtlCol="0" anchor="t">
            <a:spAutoFit/>
          </a:bodyPr>
          <a:lstStyle/>
          <a:p>
            <a:pPr algn="ctr">
              <a:lnSpc>
                <a:spcPts val="6300"/>
              </a:lnSpc>
            </a:pPr>
            <a:r>
              <a:rPr lang="en-US" sz="4500">
                <a:solidFill>
                  <a:srgbClr val="1B1612"/>
                </a:solidFill>
                <a:latin typeface="Montserrat Bold"/>
                <a:ea typeface="Montserrat Bold"/>
                <a:cs typeface="Montserrat Bold"/>
                <a:sym typeface="Montserrat Bold"/>
              </a:rPr>
              <a:t>R E F E R E N C I A S</a:t>
            </a:r>
          </a:p>
          <a:p>
            <a:pPr algn="ctr">
              <a:lnSpc>
                <a:spcPts val="6300"/>
              </a:lnSpc>
              <a:spcBef>
                <a:spcPct val="0"/>
              </a:spcBef>
            </a:pPr>
            <a:r>
              <a:rPr lang="en-US" sz="4500">
                <a:solidFill>
                  <a:srgbClr val="1B1612"/>
                </a:solidFill>
                <a:latin typeface="Montserrat Bold"/>
                <a:ea typeface="Montserrat Bold"/>
                <a:cs typeface="Montserrat Bold"/>
                <a:sym typeface="Montserrat Bold"/>
              </a:rPr>
              <a:t>B I B L I O G R Á F I C A S</a:t>
            </a:r>
          </a:p>
        </p:txBody>
      </p:sp>
      <p:sp>
        <p:nvSpPr>
          <p:cNvPr id="6" name="TextBox 6"/>
          <p:cNvSpPr txBox="1"/>
          <p:nvPr/>
        </p:nvSpPr>
        <p:spPr>
          <a:xfrm>
            <a:off x="2317968" y="3097727"/>
            <a:ext cx="13652064" cy="1396999"/>
          </a:xfrm>
          <a:prstGeom prst="rect">
            <a:avLst/>
          </a:prstGeom>
        </p:spPr>
        <p:txBody>
          <a:bodyPr lIns="0" tIns="0" rIns="0" bIns="0" rtlCol="0" anchor="t">
            <a:spAutoFit/>
          </a:bodyPr>
          <a:lstStyle/>
          <a:p>
            <a:pPr algn="just">
              <a:lnSpc>
                <a:spcPts val="2800"/>
              </a:lnSpc>
            </a:pPr>
            <a:r>
              <a:rPr lang="en-US" sz="2000">
                <a:solidFill>
                  <a:srgbClr val="1B1612"/>
                </a:solidFill>
                <a:latin typeface="Montserrat"/>
                <a:ea typeface="Montserrat"/>
                <a:cs typeface="Montserrat"/>
                <a:sym typeface="Montserrat"/>
              </a:rPr>
              <a:t>Carro Paz, Roberto, Daniel Alberto González Gómez Administración de las Operaciones: capitulo administración de la calidad total, - 1a ed. - Mar del Plata: Universidad Nacional de Mar del Plata. Facultad de Ciencias Económicas y Sociales, 2015. Libro digital, PDF Archivo digital: descarga ISBN 978- 987-544-660-1 </a:t>
            </a:r>
          </a:p>
        </p:txBody>
      </p:sp>
      <p:sp>
        <p:nvSpPr>
          <p:cNvPr id="7" name="TextBox 7"/>
          <p:cNvSpPr txBox="1"/>
          <p:nvPr/>
        </p:nvSpPr>
        <p:spPr>
          <a:xfrm>
            <a:off x="16306635" y="9010650"/>
            <a:ext cx="44417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99885" y="0"/>
            <a:ext cx="9788115" cy="10287000"/>
          </a:xfrm>
          <a:custGeom>
            <a:avLst/>
            <a:gdLst/>
            <a:ahLst/>
            <a:cxnLst/>
            <a:rect l="l" t="t" r="r" b="b"/>
            <a:pathLst>
              <a:path w="9788115" h="10287000">
                <a:moveTo>
                  <a:pt x="0" y="0"/>
                </a:moveTo>
                <a:lnTo>
                  <a:pt x="9788115" y="0"/>
                </a:lnTo>
                <a:lnTo>
                  <a:pt x="9788115" y="10287000"/>
                </a:lnTo>
                <a:lnTo>
                  <a:pt x="0" y="10287000"/>
                </a:lnTo>
                <a:lnTo>
                  <a:pt x="0" y="0"/>
                </a:lnTo>
                <a:close/>
              </a:path>
            </a:pathLst>
          </a:custGeom>
          <a:blipFill>
            <a:blip r:embed="rId2">
              <a:alphaModFix amt="80000"/>
            </a:blip>
            <a:stretch>
              <a:fillRect l="-13455" r="-44288"/>
            </a:stretch>
          </a:blipFill>
        </p:spPr>
        <p:txBody>
          <a:bodyPr/>
          <a:lstStyle/>
          <a:p>
            <a:endParaRPr lang="es-MX"/>
          </a:p>
        </p:txBody>
      </p:sp>
      <p:sp>
        <p:nvSpPr>
          <p:cNvPr id="3" name="Freeform 3"/>
          <p:cNvSpPr/>
          <p:nvPr/>
        </p:nvSpPr>
        <p:spPr>
          <a:xfrm rot="-1442685">
            <a:off x="-1665514" y="-1637286"/>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4" name="TextBox 4"/>
          <p:cNvSpPr txBox="1"/>
          <p:nvPr/>
        </p:nvSpPr>
        <p:spPr>
          <a:xfrm>
            <a:off x="902643" y="3874909"/>
            <a:ext cx="6849550" cy="2403832"/>
          </a:xfrm>
          <a:prstGeom prst="rect">
            <a:avLst/>
          </a:prstGeom>
        </p:spPr>
        <p:txBody>
          <a:bodyPr lIns="0" tIns="0" rIns="0" bIns="0" rtlCol="0" anchor="t">
            <a:spAutoFit/>
          </a:bodyPr>
          <a:lstStyle/>
          <a:p>
            <a:pPr algn="ctr">
              <a:lnSpc>
                <a:spcPts val="9677"/>
              </a:lnSpc>
            </a:pPr>
            <a:r>
              <a:rPr lang="en-US" sz="6912">
                <a:solidFill>
                  <a:srgbClr val="000000"/>
                </a:solidFill>
                <a:latin typeface="Montserrat Bold"/>
                <a:ea typeface="Montserrat Bold"/>
                <a:cs typeface="Montserrat Bold"/>
                <a:sym typeface="Montserrat Bold"/>
              </a:rPr>
              <a:t>GRACIAS POR SU ATENCIÓN</a:t>
            </a:r>
          </a:p>
        </p:txBody>
      </p:sp>
      <p:sp>
        <p:nvSpPr>
          <p:cNvPr id="5" name="Freeform 5"/>
          <p:cNvSpPr/>
          <p:nvPr/>
        </p:nvSpPr>
        <p:spPr>
          <a:xfrm rot="-1442685">
            <a:off x="-58470" y="7956138"/>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35904"/>
            <a:ext cx="16230600" cy="9215192"/>
            <a:chOff x="0" y="0"/>
            <a:chExt cx="4274726" cy="2427047"/>
          </a:xfrm>
        </p:grpSpPr>
        <p:sp>
          <p:nvSpPr>
            <p:cNvPr id="3" name="Freeform 3"/>
            <p:cNvSpPr/>
            <p:nvPr/>
          </p:nvSpPr>
          <p:spPr>
            <a:xfrm>
              <a:off x="0" y="0"/>
              <a:ext cx="4274726" cy="2427047"/>
            </a:xfrm>
            <a:custGeom>
              <a:avLst/>
              <a:gdLst/>
              <a:ahLst/>
              <a:cxnLst/>
              <a:rect l="l" t="t" r="r" b="b"/>
              <a:pathLst>
                <a:path w="4274726" h="2427047">
                  <a:moveTo>
                    <a:pt x="0" y="0"/>
                  </a:moveTo>
                  <a:lnTo>
                    <a:pt x="4274726" y="0"/>
                  </a:lnTo>
                  <a:lnTo>
                    <a:pt x="4274726" y="2427047"/>
                  </a:lnTo>
                  <a:lnTo>
                    <a:pt x="0" y="2427047"/>
                  </a:lnTo>
                  <a:close/>
                </a:path>
              </a:pathLst>
            </a:custGeom>
            <a:solidFill>
              <a:srgbClr val="000000">
                <a:alpha val="0"/>
              </a:srgbClr>
            </a:solidFill>
            <a:ln w="38100" cap="sq">
              <a:solidFill>
                <a:srgbClr val="000000"/>
              </a:solidFill>
              <a:prstDash val="solid"/>
              <a:miter/>
            </a:ln>
          </p:spPr>
          <p:txBody>
            <a:bodyPr/>
            <a:lstStyle/>
            <a:p>
              <a:endParaRPr lang="es-MX"/>
            </a:p>
          </p:txBody>
        </p:sp>
        <p:sp>
          <p:nvSpPr>
            <p:cNvPr id="4" name="TextBox 4"/>
            <p:cNvSpPr txBox="1"/>
            <p:nvPr/>
          </p:nvSpPr>
          <p:spPr>
            <a:xfrm>
              <a:off x="0" y="-38100"/>
              <a:ext cx="4274726" cy="24651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162656" y="796926"/>
            <a:ext cx="9962687" cy="771524"/>
          </a:xfrm>
          <a:prstGeom prst="rect">
            <a:avLst/>
          </a:prstGeom>
        </p:spPr>
        <p:txBody>
          <a:bodyPr lIns="0" tIns="0" rIns="0" bIns="0" rtlCol="0" anchor="t">
            <a:spAutoFit/>
          </a:bodyPr>
          <a:lstStyle/>
          <a:p>
            <a:pPr algn="ctr">
              <a:lnSpc>
                <a:spcPts val="6300"/>
              </a:lnSpc>
              <a:spcBef>
                <a:spcPct val="0"/>
              </a:spcBef>
            </a:pPr>
            <a:r>
              <a:rPr lang="en-US" sz="4500">
                <a:solidFill>
                  <a:srgbClr val="1B1612"/>
                </a:solidFill>
                <a:latin typeface="Montserrat Bold"/>
                <a:ea typeface="Montserrat Bold"/>
                <a:cs typeface="Montserrat Bold"/>
                <a:sym typeface="Montserrat Bold"/>
              </a:rPr>
              <a:t>C O N T E N I D O</a:t>
            </a:r>
          </a:p>
        </p:txBody>
      </p:sp>
      <p:sp>
        <p:nvSpPr>
          <p:cNvPr id="6" name="TextBox 6"/>
          <p:cNvSpPr txBox="1"/>
          <p:nvPr/>
        </p:nvSpPr>
        <p:spPr>
          <a:xfrm>
            <a:off x="2183646" y="1781174"/>
            <a:ext cx="1392070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Introducción</a:t>
            </a:r>
          </a:p>
        </p:txBody>
      </p:sp>
      <p:sp>
        <p:nvSpPr>
          <p:cNvPr id="7" name="TextBox 7"/>
          <p:cNvSpPr txBox="1"/>
          <p:nvPr/>
        </p:nvSpPr>
        <p:spPr>
          <a:xfrm>
            <a:off x="2183646" y="2162175"/>
            <a:ext cx="1392070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Administración de la calidad</a:t>
            </a:r>
          </a:p>
        </p:txBody>
      </p:sp>
      <p:sp>
        <p:nvSpPr>
          <p:cNvPr id="8" name="TextBox 8"/>
          <p:cNvSpPr txBox="1"/>
          <p:nvPr/>
        </p:nvSpPr>
        <p:spPr>
          <a:xfrm>
            <a:off x="2183646" y="2543175"/>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Definición de Calidad</a:t>
            </a:r>
          </a:p>
        </p:txBody>
      </p:sp>
      <p:sp>
        <p:nvSpPr>
          <p:cNvPr id="9" name="TextBox 9"/>
          <p:cNvSpPr txBox="1"/>
          <p:nvPr/>
        </p:nvSpPr>
        <p:spPr>
          <a:xfrm>
            <a:off x="2183646" y="2917826"/>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Importancia de la Calidad</a:t>
            </a:r>
          </a:p>
        </p:txBody>
      </p:sp>
      <p:sp>
        <p:nvSpPr>
          <p:cNvPr id="10" name="TextBox 10"/>
          <p:cNvSpPr txBox="1"/>
          <p:nvPr/>
        </p:nvSpPr>
        <p:spPr>
          <a:xfrm>
            <a:off x="2183646" y="3305176"/>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Elemento Filosófico</a:t>
            </a:r>
          </a:p>
        </p:txBody>
      </p:sp>
      <p:sp>
        <p:nvSpPr>
          <p:cNvPr id="11" name="TextBox 11"/>
          <p:cNvSpPr txBox="1"/>
          <p:nvPr/>
        </p:nvSpPr>
        <p:spPr>
          <a:xfrm>
            <a:off x="2183646" y="3689352"/>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Normas de Calidad Dirigidas por los Clientes</a:t>
            </a:r>
          </a:p>
        </p:txBody>
      </p:sp>
      <p:sp>
        <p:nvSpPr>
          <p:cNvPr id="12" name="TextBox 12"/>
          <p:cNvSpPr txBox="1"/>
          <p:nvPr/>
        </p:nvSpPr>
        <p:spPr>
          <a:xfrm>
            <a:off x="2183646" y="4073527"/>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Benchmarking</a:t>
            </a:r>
          </a:p>
        </p:txBody>
      </p:sp>
      <p:sp>
        <p:nvSpPr>
          <p:cNvPr id="13" name="TextBox 13"/>
          <p:cNvSpPr txBox="1"/>
          <p:nvPr/>
        </p:nvSpPr>
        <p:spPr>
          <a:xfrm>
            <a:off x="2183646" y="4457702"/>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Enlace Proveedor-Cliente. El cliente Interno</a:t>
            </a:r>
          </a:p>
        </p:txBody>
      </p:sp>
      <p:sp>
        <p:nvSpPr>
          <p:cNvPr id="14" name="TextBox 14"/>
          <p:cNvSpPr txBox="1"/>
          <p:nvPr/>
        </p:nvSpPr>
        <p:spPr>
          <a:xfrm>
            <a:off x="2183646" y="4841878"/>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Participación de los Empleados </a:t>
            </a:r>
          </a:p>
        </p:txBody>
      </p:sp>
      <p:sp>
        <p:nvSpPr>
          <p:cNvPr id="15" name="TextBox 15"/>
          <p:cNvSpPr txBox="1"/>
          <p:nvPr/>
        </p:nvSpPr>
        <p:spPr>
          <a:xfrm>
            <a:off x="2183646" y="5226053"/>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Orientación para la Prevención</a:t>
            </a:r>
          </a:p>
        </p:txBody>
      </p:sp>
      <p:sp>
        <p:nvSpPr>
          <p:cNvPr id="16" name="TextBox 16"/>
          <p:cNvSpPr txBox="1"/>
          <p:nvPr/>
        </p:nvSpPr>
        <p:spPr>
          <a:xfrm>
            <a:off x="2183646" y="5610229"/>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Calidad en la Fuente</a:t>
            </a:r>
          </a:p>
        </p:txBody>
      </p:sp>
      <p:sp>
        <p:nvSpPr>
          <p:cNvPr id="17" name="TextBox 17"/>
          <p:cNvSpPr txBox="1"/>
          <p:nvPr/>
        </p:nvSpPr>
        <p:spPr>
          <a:xfrm>
            <a:off x="2183646" y="5994404"/>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Programas de Mejora. Mejora Continua (Kaizen)</a:t>
            </a:r>
          </a:p>
        </p:txBody>
      </p:sp>
      <p:sp>
        <p:nvSpPr>
          <p:cNvPr id="18" name="TextBox 18"/>
          <p:cNvSpPr txBox="1"/>
          <p:nvPr/>
        </p:nvSpPr>
        <p:spPr>
          <a:xfrm>
            <a:off x="2183646" y="6378580"/>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Cero Defectos</a:t>
            </a:r>
          </a:p>
        </p:txBody>
      </p:sp>
      <p:sp>
        <p:nvSpPr>
          <p:cNvPr id="19" name="TextBox 19"/>
          <p:cNvSpPr txBox="1"/>
          <p:nvPr/>
        </p:nvSpPr>
        <p:spPr>
          <a:xfrm>
            <a:off x="2183646" y="6762755"/>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Seis Sigma</a:t>
            </a:r>
          </a:p>
        </p:txBody>
      </p:sp>
      <p:sp>
        <p:nvSpPr>
          <p:cNvPr id="20" name="TextBox 20"/>
          <p:cNvSpPr txBox="1"/>
          <p:nvPr/>
        </p:nvSpPr>
        <p:spPr>
          <a:xfrm>
            <a:off x="2183646" y="7146931"/>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Implementación de un Proceso de Mejora Continua</a:t>
            </a:r>
          </a:p>
        </p:txBody>
      </p:sp>
      <p:sp>
        <p:nvSpPr>
          <p:cNvPr id="21" name="TextBox 21"/>
          <p:cNvSpPr txBox="1"/>
          <p:nvPr/>
        </p:nvSpPr>
        <p:spPr>
          <a:xfrm>
            <a:off x="2183646" y="7531106"/>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Herramientas Genéricas de Calidad </a:t>
            </a:r>
          </a:p>
        </p:txBody>
      </p:sp>
      <p:sp>
        <p:nvSpPr>
          <p:cNvPr id="22" name="TextBox 22"/>
          <p:cNvSpPr txBox="1"/>
          <p:nvPr/>
        </p:nvSpPr>
        <p:spPr>
          <a:xfrm>
            <a:off x="2183646" y="7915281"/>
            <a:ext cx="13920708" cy="43180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a:ea typeface="Cocomat Pro"/>
                <a:cs typeface="Cocomat Pro"/>
                <a:sym typeface="Cocomat Pro"/>
              </a:rPr>
              <a:t>Gráficas de Frecuencia</a:t>
            </a:r>
          </a:p>
        </p:txBody>
      </p:sp>
      <p:sp>
        <p:nvSpPr>
          <p:cNvPr id="23" name="TextBox 23"/>
          <p:cNvSpPr txBox="1"/>
          <p:nvPr/>
        </p:nvSpPr>
        <p:spPr>
          <a:xfrm>
            <a:off x="2183646" y="8299457"/>
            <a:ext cx="1392070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Conclusión</a:t>
            </a:r>
          </a:p>
        </p:txBody>
      </p:sp>
      <p:sp>
        <p:nvSpPr>
          <p:cNvPr id="24" name="TextBox 24"/>
          <p:cNvSpPr txBox="1"/>
          <p:nvPr/>
        </p:nvSpPr>
        <p:spPr>
          <a:xfrm>
            <a:off x="2183646" y="8689982"/>
            <a:ext cx="1392070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Referencias Bibliográficas</a:t>
            </a:r>
          </a:p>
        </p:txBody>
      </p:sp>
      <p:sp>
        <p:nvSpPr>
          <p:cNvPr id="25" name="AutoShape 25"/>
          <p:cNvSpPr/>
          <p:nvPr/>
        </p:nvSpPr>
        <p:spPr>
          <a:xfrm>
            <a:off x="4367491" y="2019300"/>
            <a:ext cx="11499365" cy="9525"/>
          </a:xfrm>
          <a:prstGeom prst="line">
            <a:avLst/>
          </a:prstGeom>
          <a:ln w="38100" cap="flat">
            <a:solidFill>
              <a:srgbClr val="000000"/>
            </a:solidFill>
            <a:prstDash val="sysDot"/>
            <a:headEnd type="none" w="sm" len="sm"/>
            <a:tailEnd type="none" w="sm" len="sm"/>
          </a:ln>
        </p:spPr>
        <p:txBody>
          <a:bodyPr/>
          <a:lstStyle/>
          <a:p>
            <a:endParaRPr lang="es-MX"/>
          </a:p>
        </p:txBody>
      </p:sp>
      <p:sp>
        <p:nvSpPr>
          <p:cNvPr id="26" name="TextBox 26"/>
          <p:cNvSpPr txBox="1"/>
          <p:nvPr/>
        </p:nvSpPr>
        <p:spPr>
          <a:xfrm>
            <a:off x="15866855" y="2162175"/>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5</a:t>
            </a:r>
          </a:p>
        </p:txBody>
      </p:sp>
      <p:sp>
        <p:nvSpPr>
          <p:cNvPr id="27" name="TextBox 27"/>
          <p:cNvSpPr txBox="1"/>
          <p:nvPr/>
        </p:nvSpPr>
        <p:spPr>
          <a:xfrm>
            <a:off x="15866855" y="2543175"/>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6</a:t>
            </a:r>
          </a:p>
        </p:txBody>
      </p:sp>
      <p:sp>
        <p:nvSpPr>
          <p:cNvPr id="28" name="TextBox 28"/>
          <p:cNvSpPr txBox="1"/>
          <p:nvPr/>
        </p:nvSpPr>
        <p:spPr>
          <a:xfrm>
            <a:off x="15866855" y="2917826"/>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7</a:t>
            </a:r>
          </a:p>
        </p:txBody>
      </p:sp>
      <p:sp>
        <p:nvSpPr>
          <p:cNvPr id="29" name="TextBox 29"/>
          <p:cNvSpPr txBox="1"/>
          <p:nvPr/>
        </p:nvSpPr>
        <p:spPr>
          <a:xfrm>
            <a:off x="15866800" y="3309939"/>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8</a:t>
            </a:r>
          </a:p>
        </p:txBody>
      </p:sp>
      <p:sp>
        <p:nvSpPr>
          <p:cNvPr id="30" name="TextBox 30"/>
          <p:cNvSpPr txBox="1"/>
          <p:nvPr/>
        </p:nvSpPr>
        <p:spPr>
          <a:xfrm>
            <a:off x="15866855" y="4060827"/>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9</a:t>
            </a:r>
          </a:p>
        </p:txBody>
      </p:sp>
      <p:sp>
        <p:nvSpPr>
          <p:cNvPr id="31" name="TextBox 31"/>
          <p:cNvSpPr txBox="1"/>
          <p:nvPr/>
        </p:nvSpPr>
        <p:spPr>
          <a:xfrm>
            <a:off x="15697040" y="4486277"/>
            <a:ext cx="407314"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10</a:t>
            </a:r>
          </a:p>
        </p:txBody>
      </p:sp>
      <p:sp>
        <p:nvSpPr>
          <p:cNvPr id="32" name="TextBox 32"/>
          <p:cNvSpPr txBox="1"/>
          <p:nvPr/>
        </p:nvSpPr>
        <p:spPr>
          <a:xfrm>
            <a:off x="15866855" y="1781174"/>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4</a:t>
            </a:r>
          </a:p>
        </p:txBody>
      </p:sp>
      <p:sp>
        <p:nvSpPr>
          <p:cNvPr id="33" name="AutoShape 33"/>
          <p:cNvSpPr/>
          <p:nvPr/>
        </p:nvSpPr>
        <p:spPr>
          <a:xfrm flipV="1">
            <a:off x="6700909" y="2390775"/>
            <a:ext cx="9165930" cy="19050"/>
          </a:xfrm>
          <a:prstGeom prst="line">
            <a:avLst/>
          </a:prstGeom>
          <a:ln w="38100" cap="flat">
            <a:solidFill>
              <a:srgbClr val="000000"/>
            </a:solidFill>
            <a:prstDash val="sysDot"/>
            <a:headEnd type="none" w="sm" len="sm"/>
            <a:tailEnd type="none" w="sm" len="sm"/>
          </a:ln>
        </p:spPr>
        <p:txBody>
          <a:bodyPr/>
          <a:lstStyle/>
          <a:p>
            <a:endParaRPr lang="es-MX"/>
          </a:p>
        </p:txBody>
      </p:sp>
      <p:sp>
        <p:nvSpPr>
          <p:cNvPr id="34" name="AutoShape 34"/>
          <p:cNvSpPr/>
          <p:nvPr/>
        </p:nvSpPr>
        <p:spPr>
          <a:xfrm flipV="1">
            <a:off x="5664791" y="2752726"/>
            <a:ext cx="10202009" cy="34925"/>
          </a:xfrm>
          <a:prstGeom prst="line">
            <a:avLst/>
          </a:prstGeom>
          <a:ln w="38100" cap="flat">
            <a:solidFill>
              <a:srgbClr val="000000"/>
            </a:solidFill>
            <a:prstDash val="sysDot"/>
            <a:headEnd type="none" w="sm" len="sm"/>
            <a:tailEnd type="none" w="sm" len="sm"/>
          </a:ln>
        </p:spPr>
        <p:txBody>
          <a:bodyPr/>
          <a:lstStyle/>
          <a:p>
            <a:endParaRPr lang="es-MX"/>
          </a:p>
        </p:txBody>
      </p:sp>
      <p:sp>
        <p:nvSpPr>
          <p:cNvPr id="35" name="AutoShape 35"/>
          <p:cNvSpPr/>
          <p:nvPr/>
        </p:nvSpPr>
        <p:spPr>
          <a:xfrm>
            <a:off x="6308426" y="3149600"/>
            <a:ext cx="9677178" cy="15876"/>
          </a:xfrm>
          <a:prstGeom prst="line">
            <a:avLst/>
          </a:prstGeom>
          <a:ln w="38100" cap="flat">
            <a:solidFill>
              <a:srgbClr val="000000"/>
            </a:solidFill>
            <a:prstDash val="sysDot"/>
            <a:headEnd type="none" w="sm" len="sm"/>
            <a:tailEnd type="none" w="sm" len="sm"/>
          </a:ln>
        </p:spPr>
        <p:txBody>
          <a:bodyPr/>
          <a:lstStyle/>
          <a:p>
            <a:endParaRPr lang="es-MX"/>
          </a:p>
        </p:txBody>
      </p:sp>
      <p:sp>
        <p:nvSpPr>
          <p:cNvPr id="36" name="AutoShape 36"/>
          <p:cNvSpPr/>
          <p:nvPr/>
        </p:nvSpPr>
        <p:spPr>
          <a:xfrm>
            <a:off x="5279525" y="3541713"/>
            <a:ext cx="10706025" cy="15876"/>
          </a:xfrm>
          <a:prstGeom prst="line">
            <a:avLst/>
          </a:prstGeom>
          <a:ln w="38100" cap="flat">
            <a:solidFill>
              <a:srgbClr val="000000"/>
            </a:solidFill>
            <a:prstDash val="sysDot"/>
            <a:headEnd type="none" w="sm" len="sm"/>
            <a:tailEnd type="none" w="sm" len="sm"/>
          </a:ln>
        </p:spPr>
        <p:txBody>
          <a:bodyPr/>
          <a:lstStyle/>
          <a:p>
            <a:endParaRPr lang="es-MX"/>
          </a:p>
        </p:txBody>
      </p:sp>
      <p:sp>
        <p:nvSpPr>
          <p:cNvPr id="37" name="TextBox 37"/>
          <p:cNvSpPr txBox="1"/>
          <p:nvPr/>
        </p:nvSpPr>
        <p:spPr>
          <a:xfrm>
            <a:off x="15866855" y="3679827"/>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8</a:t>
            </a:r>
          </a:p>
        </p:txBody>
      </p:sp>
      <p:sp>
        <p:nvSpPr>
          <p:cNvPr id="38" name="AutoShape 38"/>
          <p:cNvSpPr/>
          <p:nvPr/>
        </p:nvSpPr>
        <p:spPr>
          <a:xfrm>
            <a:off x="9144057" y="3914777"/>
            <a:ext cx="6722799" cy="12700"/>
          </a:xfrm>
          <a:prstGeom prst="line">
            <a:avLst/>
          </a:prstGeom>
          <a:ln w="38100" cap="flat">
            <a:solidFill>
              <a:srgbClr val="000000"/>
            </a:solidFill>
            <a:prstDash val="sysDot"/>
            <a:headEnd type="none" w="sm" len="sm"/>
            <a:tailEnd type="none" w="sm" len="sm"/>
          </a:ln>
        </p:spPr>
        <p:txBody>
          <a:bodyPr/>
          <a:lstStyle/>
          <a:p>
            <a:endParaRPr lang="es-MX"/>
          </a:p>
        </p:txBody>
      </p:sp>
      <p:sp>
        <p:nvSpPr>
          <p:cNvPr id="39" name="AutoShape 39"/>
          <p:cNvSpPr/>
          <p:nvPr/>
        </p:nvSpPr>
        <p:spPr>
          <a:xfrm flipV="1">
            <a:off x="4585833" y="4318002"/>
            <a:ext cx="11046215" cy="19050"/>
          </a:xfrm>
          <a:prstGeom prst="line">
            <a:avLst/>
          </a:prstGeom>
          <a:ln w="38100" cap="flat">
            <a:solidFill>
              <a:srgbClr val="000000"/>
            </a:solidFill>
            <a:prstDash val="sysDot"/>
            <a:headEnd type="none" w="sm" len="sm"/>
            <a:tailEnd type="none" w="sm" len="sm"/>
          </a:ln>
        </p:spPr>
        <p:txBody>
          <a:bodyPr/>
          <a:lstStyle/>
          <a:p>
            <a:endParaRPr lang="es-MX"/>
          </a:p>
        </p:txBody>
      </p:sp>
      <p:sp>
        <p:nvSpPr>
          <p:cNvPr id="40" name="AutoShape 40"/>
          <p:cNvSpPr/>
          <p:nvPr/>
        </p:nvSpPr>
        <p:spPr>
          <a:xfrm>
            <a:off x="8909250" y="4721228"/>
            <a:ext cx="6722799" cy="12700"/>
          </a:xfrm>
          <a:prstGeom prst="line">
            <a:avLst/>
          </a:prstGeom>
          <a:ln w="38100" cap="flat">
            <a:solidFill>
              <a:srgbClr val="000000"/>
            </a:solidFill>
            <a:prstDash val="sysDot"/>
            <a:headEnd type="none" w="sm" len="sm"/>
            <a:tailEnd type="none" w="sm" len="sm"/>
          </a:ln>
        </p:spPr>
        <p:txBody>
          <a:bodyPr/>
          <a:lstStyle/>
          <a:p>
            <a:endParaRPr lang="es-MX"/>
          </a:p>
        </p:txBody>
      </p:sp>
      <p:sp>
        <p:nvSpPr>
          <p:cNvPr id="41" name="AutoShape 41"/>
          <p:cNvSpPr/>
          <p:nvPr/>
        </p:nvSpPr>
        <p:spPr>
          <a:xfrm flipV="1">
            <a:off x="7136565" y="5067303"/>
            <a:ext cx="8643537" cy="12700"/>
          </a:xfrm>
          <a:prstGeom prst="line">
            <a:avLst/>
          </a:prstGeom>
          <a:ln w="38100" cap="flat">
            <a:solidFill>
              <a:srgbClr val="000000"/>
            </a:solidFill>
            <a:prstDash val="sysDot"/>
            <a:headEnd type="none" w="sm" len="sm"/>
            <a:tailEnd type="none" w="sm" len="sm"/>
          </a:ln>
        </p:spPr>
        <p:txBody>
          <a:bodyPr/>
          <a:lstStyle/>
          <a:p>
            <a:endParaRPr lang="es-MX"/>
          </a:p>
        </p:txBody>
      </p:sp>
      <p:sp>
        <p:nvSpPr>
          <p:cNvPr id="42" name="AutoShape 42"/>
          <p:cNvSpPr/>
          <p:nvPr/>
        </p:nvSpPr>
        <p:spPr>
          <a:xfrm flipV="1">
            <a:off x="7136529" y="5470529"/>
            <a:ext cx="8495519" cy="19050"/>
          </a:xfrm>
          <a:prstGeom prst="line">
            <a:avLst/>
          </a:prstGeom>
          <a:ln w="38100" cap="flat">
            <a:solidFill>
              <a:srgbClr val="000000"/>
            </a:solidFill>
            <a:prstDash val="sysDot"/>
            <a:headEnd type="none" w="sm" len="sm"/>
            <a:tailEnd type="none" w="sm" len="sm"/>
          </a:ln>
        </p:spPr>
        <p:txBody>
          <a:bodyPr/>
          <a:lstStyle/>
          <a:p>
            <a:endParaRPr lang="es-MX"/>
          </a:p>
        </p:txBody>
      </p:sp>
      <p:sp>
        <p:nvSpPr>
          <p:cNvPr id="43" name="AutoShape 43"/>
          <p:cNvSpPr/>
          <p:nvPr/>
        </p:nvSpPr>
        <p:spPr>
          <a:xfrm>
            <a:off x="5547850" y="5822954"/>
            <a:ext cx="10084198" cy="12700"/>
          </a:xfrm>
          <a:prstGeom prst="line">
            <a:avLst/>
          </a:prstGeom>
          <a:ln w="38100" cap="flat">
            <a:solidFill>
              <a:srgbClr val="000000"/>
            </a:solidFill>
            <a:prstDash val="sysDot"/>
            <a:headEnd type="none" w="sm" len="sm"/>
            <a:tailEnd type="none" w="sm" len="sm"/>
          </a:ln>
        </p:spPr>
        <p:txBody>
          <a:bodyPr/>
          <a:lstStyle/>
          <a:p>
            <a:endParaRPr lang="es-MX"/>
          </a:p>
        </p:txBody>
      </p:sp>
      <p:sp>
        <p:nvSpPr>
          <p:cNvPr id="44" name="AutoShape 44"/>
          <p:cNvSpPr/>
          <p:nvPr/>
        </p:nvSpPr>
        <p:spPr>
          <a:xfrm flipV="1">
            <a:off x="9759903" y="6235704"/>
            <a:ext cx="6020199" cy="41275"/>
          </a:xfrm>
          <a:prstGeom prst="line">
            <a:avLst/>
          </a:prstGeom>
          <a:ln w="38100" cap="flat">
            <a:solidFill>
              <a:srgbClr val="000000"/>
            </a:solidFill>
            <a:prstDash val="sysDot"/>
            <a:headEnd type="none" w="sm" len="sm"/>
            <a:tailEnd type="none" w="sm" len="sm"/>
          </a:ln>
        </p:spPr>
        <p:txBody>
          <a:bodyPr/>
          <a:lstStyle/>
          <a:p>
            <a:endParaRPr lang="es-MX"/>
          </a:p>
        </p:txBody>
      </p:sp>
      <p:sp>
        <p:nvSpPr>
          <p:cNvPr id="45" name="TextBox 45"/>
          <p:cNvSpPr txBox="1"/>
          <p:nvPr/>
        </p:nvSpPr>
        <p:spPr>
          <a:xfrm>
            <a:off x="15780102" y="4819652"/>
            <a:ext cx="324252"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13</a:t>
            </a:r>
          </a:p>
        </p:txBody>
      </p:sp>
      <p:sp>
        <p:nvSpPr>
          <p:cNvPr id="46" name="TextBox 46"/>
          <p:cNvSpPr txBox="1"/>
          <p:nvPr/>
        </p:nvSpPr>
        <p:spPr>
          <a:xfrm>
            <a:off x="15780102" y="5219703"/>
            <a:ext cx="324252"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15</a:t>
            </a:r>
          </a:p>
        </p:txBody>
      </p:sp>
      <p:sp>
        <p:nvSpPr>
          <p:cNvPr id="47" name="TextBox 47"/>
          <p:cNvSpPr txBox="1"/>
          <p:nvPr/>
        </p:nvSpPr>
        <p:spPr>
          <a:xfrm>
            <a:off x="15780102" y="5588004"/>
            <a:ext cx="324252"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16</a:t>
            </a:r>
          </a:p>
        </p:txBody>
      </p:sp>
      <p:sp>
        <p:nvSpPr>
          <p:cNvPr id="48" name="TextBox 48"/>
          <p:cNvSpPr txBox="1"/>
          <p:nvPr/>
        </p:nvSpPr>
        <p:spPr>
          <a:xfrm>
            <a:off x="15780102" y="5988054"/>
            <a:ext cx="324252"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17</a:t>
            </a:r>
          </a:p>
        </p:txBody>
      </p:sp>
      <p:sp>
        <p:nvSpPr>
          <p:cNvPr id="49" name="AutoShape 49"/>
          <p:cNvSpPr/>
          <p:nvPr/>
        </p:nvSpPr>
        <p:spPr>
          <a:xfrm>
            <a:off x="4585957" y="6604005"/>
            <a:ext cx="11194145" cy="12700"/>
          </a:xfrm>
          <a:prstGeom prst="line">
            <a:avLst/>
          </a:prstGeom>
          <a:ln w="38100" cap="flat">
            <a:solidFill>
              <a:srgbClr val="000000"/>
            </a:solidFill>
            <a:prstDash val="sysDot"/>
            <a:headEnd type="none" w="sm" len="sm"/>
            <a:tailEnd type="none" w="sm" len="sm"/>
          </a:ln>
        </p:spPr>
        <p:txBody>
          <a:bodyPr/>
          <a:lstStyle/>
          <a:p>
            <a:endParaRPr lang="es-MX"/>
          </a:p>
        </p:txBody>
      </p:sp>
      <p:sp>
        <p:nvSpPr>
          <p:cNvPr id="50" name="AutoShape 50"/>
          <p:cNvSpPr/>
          <p:nvPr/>
        </p:nvSpPr>
        <p:spPr>
          <a:xfrm flipV="1">
            <a:off x="4162780" y="6997705"/>
            <a:ext cx="11617322" cy="28575"/>
          </a:xfrm>
          <a:prstGeom prst="line">
            <a:avLst/>
          </a:prstGeom>
          <a:ln w="38100" cap="flat">
            <a:solidFill>
              <a:srgbClr val="000000"/>
            </a:solidFill>
            <a:prstDash val="sysDot"/>
            <a:headEnd type="none" w="sm" len="sm"/>
            <a:tailEnd type="none" w="sm" len="sm"/>
          </a:ln>
        </p:spPr>
        <p:txBody>
          <a:bodyPr/>
          <a:lstStyle/>
          <a:p>
            <a:endParaRPr lang="es-MX"/>
          </a:p>
        </p:txBody>
      </p:sp>
      <p:sp>
        <p:nvSpPr>
          <p:cNvPr id="51" name="AutoShape 51"/>
          <p:cNvSpPr/>
          <p:nvPr/>
        </p:nvSpPr>
        <p:spPr>
          <a:xfrm flipV="1">
            <a:off x="10034926" y="7369180"/>
            <a:ext cx="5582995" cy="22225"/>
          </a:xfrm>
          <a:prstGeom prst="line">
            <a:avLst/>
          </a:prstGeom>
          <a:ln w="38100" cap="flat">
            <a:solidFill>
              <a:srgbClr val="000000"/>
            </a:solidFill>
            <a:prstDash val="sysDot"/>
            <a:headEnd type="none" w="sm" len="sm"/>
            <a:tailEnd type="none" w="sm" len="sm"/>
          </a:ln>
        </p:spPr>
        <p:txBody>
          <a:bodyPr/>
          <a:lstStyle/>
          <a:p>
            <a:endParaRPr lang="es-MX"/>
          </a:p>
        </p:txBody>
      </p:sp>
      <p:sp>
        <p:nvSpPr>
          <p:cNvPr id="52" name="AutoShape 52"/>
          <p:cNvSpPr/>
          <p:nvPr/>
        </p:nvSpPr>
        <p:spPr>
          <a:xfrm flipV="1">
            <a:off x="7773611" y="7769231"/>
            <a:ext cx="8002646" cy="25400"/>
          </a:xfrm>
          <a:prstGeom prst="line">
            <a:avLst/>
          </a:prstGeom>
          <a:ln w="38100" cap="flat">
            <a:solidFill>
              <a:srgbClr val="000000"/>
            </a:solidFill>
            <a:prstDash val="sysDot"/>
            <a:headEnd type="none" w="sm" len="sm"/>
            <a:tailEnd type="none" w="sm" len="sm"/>
          </a:ln>
        </p:spPr>
        <p:txBody>
          <a:bodyPr/>
          <a:lstStyle/>
          <a:p>
            <a:endParaRPr lang="es-MX"/>
          </a:p>
        </p:txBody>
      </p:sp>
      <p:sp>
        <p:nvSpPr>
          <p:cNvPr id="53" name="AutoShape 53"/>
          <p:cNvSpPr/>
          <p:nvPr/>
        </p:nvSpPr>
        <p:spPr>
          <a:xfrm>
            <a:off x="5973177" y="8140707"/>
            <a:ext cx="9495089" cy="19050"/>
          </a:xfrm>
          <a:prstGeom prst="line">
            <a:avLst/>
          </a:prstGeom>
          <a:ln w="38100" cap="flat">
            <a:solidFill>
              <a:srgbClr val="000000"/>
            </a:solidFill>
            <a:prstDash val="sysDot"/>
            <a:headEnd type="none" w="sm" len="sm"/>
            <a:tailEnd type="none" w="sm" len="sm"/>
          </a:ln>
        </p:spPr>
        <p:txBody>
          <a:bodyPr/>
          <a:lstStyle/>
          <a:p>
            <a:endParaRPr lang="es-MX"/>
          </a:p>
        </p:txBody>
      </p:sp>
      <p:sp>
        <p:nvSpPr>
          <p:cNvPr id="54" name="AutoShape 54"/>
          <p:cNvSpPr/>
          <p:nvPr/>
        </p:nvSpPr>
        <p:spPr>
          <a:xfrm flipV="1">
            <a:off x="4162656" y="8556632"/>
            <a:ext cx="11239038" cy="9525"/>
          </a:xfrm>
          <a:prstGeom prst="line">
            <a:avLst/>
          </a:prstGeom>
          <a:ln w="38100" cap="flat">
            <a:solidFill>
              <a:srgbClr val="000000"/>
            </a:solidFill>
            <a:prstDash val="sysDot"/>
            <a:headEnd type="none" w="sm" len="sm"/>
            <a:tailEnd type="none" w="sm" len="sm"/>
          </a:ln>
        </p:spPr>
        <p:txBody>
          <a:bodyPr/>
          <a:lstStyle/>
          <a:p>
            <a:endParaRPr lang="es-MX"/>
          </a:p>
        </p:txBody>
      </p:sp>
      <p:sp>
        <p:nvSpPr>
          <p:cNvPr id="55" name="AutoShape 55"/>
          <p:cNvSpPr/>
          <p:nvPr/>
        </p:nvSpPr>
        <p:spPr>
          <a:xfrm>
            <a:off x="6308550" y="8918583"/>
            <a:ext cx="9111261" cy="19050"/>
          </a:xfrm>
          <a:prstGeom prst="line">
            <a:avLst/>
          </a:prstGeom>
          <a:ln w="38100" cap="flat">
            <a:solidFill>
              <a:srgbClr val="000000"/>
            </a:solidFill>
            <a:prstDash val="sysDot"/>
            <a:headEnd type="none" w="sm" len="sm"/>
            <a:tailEnd type="none" w="sm" len="sm"/>
          </a:ln>
        </p:spPr>
        <p:txBody>
          <a:bodyPr/>
          <a:lstStyle/>
          <a:p>
            <a:endParaRPr lang="es-MX"/>
          </a:p>
        </p:txBody>
      </p:sp>
      <p:sp>
        <p:nvSpPr>
          <p:cNvPr id="56" name="TextBox 56"/>
          <p:cNvSpPr txBox="1"/>
          <p:nvPr/>
        </p:nvSpPr>
        <p:spPr>
          <a:xfrm>
            <a:off x="15780102" y="6369055"/>
            <a:ext cx="324252"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18</a:t>
            </a:r>
          </a:p>
        </p:txBody>
      </p:sp>
      <p:sp>
        <p:nvSpPr>
          <p:cNvPr id="57" name="TextBox 57"/>
          <p:cNvSpPr txBox="1"/>
          <p:nvPr/>
        </p:nvSpPr>
        <p:spPr>
          <a:xfrm>
            <a:off x="15780102" y="6750055"/>
            <a:ext cx="324252"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19</a:t>
            </a:r>
          </a:p>
        </p:txBody>
      </p:sp>
      <p:sp>
        <p:nvSpPr>
          <p:cNvPr id="58" name="TextBox 58"/>
          <p:cNvSpPr txBox="1"/>
          <p:nvPr/>
        </p:nvSpPr>
        <p:spPr>
          <a:xfrm>
            <a:off x="15617921" y="7121530"/>
            <a:ext cx="48637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20</a:t>
            </a:r>
          </a:p>
        </p:txBody>
      </p:sp>
      <p:sp>
        <p:nvSpPr>
          <p:cNvPr id="59" name="TextBox 59"/>
          <p:cNvSpPr txBox="1"/>
          <p:nvPr/>
        </p:nvSpPr>
        <p:spPr>
          <a:xfrm>
            <a:off x="15776257" y="7521581"/>
            <a:ext cx="328041"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21</a:t>
            </a:r>
          </a:p>
        </p:txBody>
      </p:sp>
      <p:sp>
        <p:nvSpPr>
          <p:cNvPr id="60" name="TextBox 60"/>
          <p:cNvSpPr txBox="1"/>
          <p:nvPr/>
        </p:nvSpPr>
        <p:spPr>
          <a:xfrm>
            <a:off x="15693214" y="7934331"/>
            <a:ext cx="41108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22</a:t>
            </a:r>
          </a:p>
        </p:txBody>
      </p:sp>
      <p:sp>
        <p:nvSpPr>
          <p:cNvPr id="61" name="TextBox 61"/>
          <p:cNvSpPr txBox="1"/>
          <p:nvPr/>
        </p:nvSpPr>
        <p:spPr>
          <a:xfrm>
            <a:off x="15693214" y="8308982"/>
            <a:ext cx="41108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23</a:t>
            </a:r>
          </a:p>
        </p:txBody>
      </p:sp>
      <p:sp>
        <p:nvSpPr>
          <p:cNvPr id="62" name="TextBox 62"/>
          <p:cNvSpPr txBox="1"/>
          <p:nvPr/>
        </p:nvSpPr>
        <p:spPr>
          <a:xfrm>
            <a:off x="15693214" y="8632833"/>
            <a:ext cx="411085"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35904"/>
            <a:ext cx="16230600" cy="9215192"/>
            <a:chOff x="0" y="0"/>
            <a:chExt cx="4274726" cy="2427047"/>
          </a:xfrm>
        </p:grpSpPr>
        <p:sp>
          <p:nvSpPr>
            <p:cNvPr id="3" name="Freeform 3"/>
            <p:cNvSpPr/>
            <p:nvPr/>
          </p:nvSpPr>
          <p:spPr>
            <a:xfrm>
              <a:off x="0" y="0"/>
              <a:ext cx="4274726" cy="2427047"/>
            </a:xfrm>
            <a:custGeom>
              <a:avLst/>
              <a:gdLst/>
              <a:ahLst/>
              <a:cxnLst/>
              <a:rect l="l" t="t" r="r" b="b"/>
              <a:pathLst>
                <a:path w="4274726" h="2427047">
                  <a:moveTo>
                    <a:pt x="0" y="0"/>
                  </a:moveTo>
                  <a:lnTo>
                    <a:pt x="4274726" y="0"/>
                  </a:lnTo>
                  <a:lnTo>
                    <a:pt x="4274726" y="2427047"/>
                  </a:lnTo>
                  <a:lnTo>
                    <a:pt x="0" y="2427047"/>
                  </a:lnTo>
                  <a:close/>
                </a:path>
              </a:pathLst>
            </a:custGeom>
            <a:solidFill>
              <a:srgbClr val="000000">
                <a:alpha val="0"/>
              </a:srgbClr>
            </a:solidFill>
            <a:ln w="38100" cap="sq">
              <a:solidFill>
                <a:srgbClr val="000000"/>
              </a:solidFill>
              <a:prstDash val="solid"/>
              <a:miter/>
            </a:ln>
          </p:spPr>
          <p:txBody>
            <a:bodyPr/>
            <a:lstStyle/>
            <a:p>
              <a:endParaRPr lang="es-MX"/>
            </a:p>
          </p:txBody>
        </p:sp>
        <p:sp>
          <p:nvSpPr>
            <p:cNvPr id="4" name="TextBox 4"/>
            <p:cNvSpPr txBox="1"/>
            <p:nvPr/>
          </p:nvSpPr>
          <p:spPr>
            <a:xfrm>
              <a:off x="0" y="-38100"/>
              <a:ext cx="4274726" cy="24651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162656" y="942975"/>
            <a:ext cx="9962687" cy="771524"/>
          </a:xfrm>
          <a:prstGeom prst="rect">
            <a:avLst/>
          </a:prstGeom>
        </p:spPr>
        <p:txBody>
          <a:bodyPr lIns="0" tIns="0" rIns="0" bIns="0" rtlCol="0" anchor="t">
            <a:spAutoFit/>
          </a:bodyPr>
          <a:lstStyle/>
          <a:p>
            <a:pPr algn="ctr">
              <a:lnSpc>
                <a:spcPts val="6300"/>
              </a:lnSpc>
              <a:spcBef>
                <a:spcPct val="0"/>
              </a:spcBef>
            </a:pPr>
            <a:r>
              <a:rPr lang="en-US" sz="4500">
                <a:solidFill>
                  <a:srgbClr val="1B1612"/>
                </a:solidFill>
                <a:latin typeface="Montserrat Bold"/>
                <a:ea typeface="Montserrat Bold"/>
                <a:cs typeface="Montserrat Bold"/>
                <a:sym typeface="Montserrat Bold"/>
              </a:rPr>
              <a:t>I N T R O D U C C I Ó N</a:t>
            </a:r>
          </a:p>
        </p:txBody>
      </p:sp>
      <p:sp>
        <p:nvSpPr>
          <p:cNvPr id="6" name="TextBox 6"/>
          <p:cNvSpPr txBox="1"/>
          <p:nvPr/>
        </p:nvSpPr>
        <p:spPr>
          <a:xfrm>
            <a:off x="2317968" y="2530475"/>
            <a:ext cx="13652064" cy="2613025"/>
          </a:xfrm>
          <a:prstGeom prst="rect">
            <a:avLst/>
          </a:prstGeom>
        </p:spPr>
        <p:txBody>
          <a:bodyPr lIns="0" tIns="0" rIns="0" bIns="0" rtlCol="0" anchor="t">
            <a:spAutoFit/>
          </a:bodyPr>
          <a:lstStyle/>
          <a:p>
            <a:pPr algn="just">
              <a:lnSpc>
                <a:spcPts val="3500"/>
              </a:lnSpc>
            </a:pPr>
            <a:r>
              <a:rPr lang="en-US" sz="2500">
                <a:solidFill>
                  <a:srgbClr val="1B1612"/>
                </a:solidFill>
                <a:latin typeface="Montserrat"/>
                <a:ea typeface="Montserrat"/>
                <a:cs typeface="Montserrat"/>
                <a:sym typeface="Montserrat"/>
              </a:rPr>
              <a:t>Si hablamos acerca de la Administración de la Calidad Total este es un enfoque integral que busca mejorar la calidad en todos los aspectos de una organización mediante la participación activa de todos los miembros y la aplicación de principios y técnicas de gestión. No solo centrándose en la mejora continua de los productos y servicios, sino también en el perfeccionamiento de los procesos internos y la cultura organizacional.</a:t>
            </a:r>
          </a:p>
        </p:txBody>
      </p:sp>
      <p:sp>
        <p:nvSpPr>
          <p:cNvPr id="7" name="TextBox 7"/>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6552" y="-263319"/>
            <a:ext cx="18690168" cy="10813637"/>
          </a:xfrm>
          <a:custGeom>
            <a:avLst/>
            <a:gdLst/>
            <a:ahLst/>
            <a:cxnLst/>
            <a:rect l="l" t="t" r="r" b="b"/>
            <a:pathLst>
              <a:path w="18690168" h="10813637">
                <a:moveTo>
                  <a:pt x="0" y="0"/>
                </a:moveTo>
                <a:lnTo>
                  <a:pt x="18690168" y="0"/>
                </a:lnTo>
                <a:lnTo>
                  <a:pt x="18690168" y="10813638"/>
                </a:lnTo>
                <a:lnTo>
                  <a:pt x="0" y="10813638"/>
                </a:lnTo>
                <a:lnTo>
                  <a:pt x="0" y="0"/>
                </a:lnTo>
                <a:close/>
              </a:path>
            </a:pathLst>
          </a:custGeom>
          <a:blipFill>
            <a:blip r:embed="rId2"/>
            <a:stretch>
              <a:fillRect t="-7576" b="-7576"/>
            </a:stretch>
          </a:blipFill>
        </p:spPr>
        <p:txBody>
          <a:bodyPr/>
          <a:lstStyle/>
          <a:p>
            <a:endParaRPr lang="es-MX"/>
          </a:p>
        </p:txBody>
      </p:sp>
      <p:sp>
        <p:nvSpPr>
          <p:cNvPr id="3" name="Freeform 3"/>
          <p:cNvSpPr/>
          <p:nvPr/>
        </p:nvSpPr>
        <p:spPr>
          <a:xfrm>
            <a:off x="-11127309" y="0"/>
            <a:ext cx="16640735" cy="10287000"/>
          </a:xfrm>
          <a:custGeom>
            <a:avLst/>
            <a:gdLst/>
            <a:ahLst/>
            <a:cxnLst/>
            <a:rect l="l" t="t" r="r" b="b"/>
            <a:pathLst>
              <a:path w="16640735" h="10287000">
                <a:moveTo>
                  <a:pt x="0" y="0"/>
                </a:moveTo>
                <a:lnTo>
                  <a:pt x="16640736" y="0"/>
                </a:lnTo>
                <a:lnTo>
                  <a:pt x="16640736"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4" name="TextBox 4"/>
          <p:cNvSpPr txBox="1"/>
          <p:nvPr/>
        </p:nvSpPr>
        <p:spPr>
          <a:xfrm>
            <a:off x="4044270" y="3860800"/>
            <a:ext cx="10199459" cy="2432050"/>
          </a:xfrm>
          <a:prstGeom prst="rect">
            <a:avLst/>
          </a:prstGeom>
        </p:spPr>
        <p:txBody>
          <a:bodyPr lIns="0" tIns="0" rIns="0" bIns="0" rtlCol="0" anchor="t">
            <a:spAutoFit/>
          </a:bodyPr>
          <a:lstStyle/>
          <a:p>
            <a:pPr algn="ctr">
              <a:lnSpc>
                <a:spcPts val="9799"/>
              </a:lnSpc>
            </a:pPr>
            <a:r>
              <a:rPr lang="en-US" sz="6999">
                <a:solidFill>
                  <a:srgbClr val="FFFFFF"/>
                </a:solidFill>
                <a:latin typeface="Open Sans Extra Bold"/>
                <a:ea typeface="Open Sans Extra Bold"/>
                <a:cs typeface="Open Sans Extra Bold"/>
                <a:sym typeface="Open Sans Extra Bold"/>
              </a:rPr>
              <a:t>ADMINISTRACIÓN DE LA CALIDAD TOTAL</a:t>
            </a:r>
          </a:p>
        </p:txBody>
      </p:sp>
      <p:sp>
        <p:nvSpPr>
          <p:cNvPr id="5" name="TextBox 5"/>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FFFFFF"/>
                </a:solidFill>
                <a:latin typeface="Cocomat Pro Bold"/>
                <a:ea typeface="Cocomat Pro Bold"/>
                <a:cs typeface="Cocomat Pro Bold"/>
                <a:sym typeface="Cocomat Pro 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063" y="8240055"/>
            <a:ext cx="3303132" cy="3237069"/>
          </a:xfrm>
          <a:custGeom>
            <a:avLst/>
            <a:gdLst/>
            <a:ahLst/>
            <a:cxnLst/>
            <a:rect l="l" t="t" r="r" b="b"/>
            <a:pathLst>
              <a:path w="3303132" h="3237069">
                <a:moveTo>
                  <a:pt x="0" y="0"/>
                </a:moveTo>
                <a:lnTo>
                  <a:pt x="3303132" y="0"/>
                </a:lnTo>
                <a:lnTo>
                  <a:pt x="3303132" y="3237070"/>
                </a:lnTo>
                <a:lnTo>
                  <a:pt x="0" y="32370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5887078" y="-897428"/>
            <a:ext cx="3303132" cy="3237069"/>
          </a:xfrm>
          <a:custGeom>
            <a:avLst/>
            <a:gdLst/>
            <a:ahLst/>
            <a:cxnLst/>
            <a:rect l="l" t="t" r="r" b="b"/>
            <a:pathLst>
              <a:path w="3303132" h="3237069">
                <a:moveTo>
                  <a:pt x="0" y="0"/>
                </a:moveTo>
                <a:lnTo>
                  <a:pt x="3303131" y="0"/>
                </a:lnTo>
                <a:lnTo>
                  <a:pt x="3303131" y="3237069"/>
                </a:lnTo>
                <a:lnTo>
                  <a:pt x="0" y="3237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TextBox 4"/>
          <p:cNvSpPr txBox="1"/>
          <p:nvPr/>
        </p:nvSpPr>
        <p:spPr>
          <a:xfrm>
            <a:off x="1028700" y="2990850"/>
            <a:ext cx="16230600" cy="3714750"/>
          </a:xfrm>
          <a:prstGeom prst="rect">
            <a:avLst/>
          </a:prstGeom>
        </p:spPr>
        <p:txBody>
          <a:bodyPr lIns="0" tIns="0" rIns="0" bIns="0" rtlCol="0" anchor="t">
            <a:spAutoFit/>
          </a:bodyPr>
          <a:lstStyle/>
          <a:p>
            <a:pPr algn="just">
              <a:lnSpc>
                <a:spcPts val="4200"/>
              </a:lnSpc>
              <a:spcBef>
                <a:spcPct val="0"/>
              </a:spcBef>
            </a:pPr>
            <a:r>
              <a:rPr lang="en-US" sz="3000">
                <a:solidFill>
                  <a:srgbClr val="1B1612"/>
                </a:solidFill>
                <a:latin typeface="Montserrat"/>
                <a:ea typeface="Montserrat"/>
                <a:cs typeface="Montserrat"/>
                <a:sym typeface="Montserrat"/>
              </a:rPr>
              <a:t>Se acepta la definición de calidad como “la totalidad de los rasgos y características de un producto o servicio que se sustenta en su habilidad para satisfacer las necesidades establecidas o implícitas” (American Society for Quality Control) y la bastante similar planteada en la norma internacional ISO9000 que indica que calidad es “la totalidad de las características de una entidad (proceso, producto, organismo, sistema o persona) que le confieren aptitud para satisfacer las necesidades establecidas e implícitas”.</a:t>
            </a:r>
          </a:p>
        </p:txBody>
      </p:sp>
      <p:sp>
        <p:nvSpPr>
          <p:cNvPr id="5" name="TextBox 5"/>
          <p:cNvSpPr txBox="1"/>
          <p:nvPr/>
        </p:nvSpPr>
        <p:spPr>
          <a:xfrm>
            <a:off x="4899069" y="1320464"/>
            <a:ext cx="8489861" cy="1019177"/>
          </a:xfrm>
          <a:prstGeom prst="rect">
            <a:avLst/>
          </a:prstGeom>
        </p:spPr>
        <p:txBody>
          <a:bodyPr lIns="0" tIns="0" rIns="0" bIns="0" rtlCol="0" anchor="t">
            <a:spAutoFit/>
          </a:bodyPr>
          <a:lstStyle/>
          <a:p>
            <a:pPr algn="l">
              <a:lnSpc>
                <a:spcPts val="8399"/>
              </a:lnSpc>
            </a:pPr>
            <a:r>
              <a:rPr lang="en-US" sz="5999">
                <a:solidFill>
                  <a:srgbClr val="1B1612"/>
                </a:solidFill>
                <a:latin typeface="Bree Serif"/>
                <a:ea typeface="Bree Serif"/>
                <a:cs typeface="Bree Serif"/>
                <a:sym typeface="Bree Serif"/>
              </a:rPr>
              <a:t>DEFINICIÓN DE CALIDAD</a:t>
            </a:r>
          </a:p>
        </p:txBody>
      </p:sp>
      <p:sp>
        <p:nvSpPr>
          <p:cNvPr id="6" name="TextBox 6"/>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6</a:t>
            </a:r>
          </a:p>
        </p:txBody>
      </p:sp>
      <p:grpSp>
        <p:nvGrpSpPr>
          <p:cNvPr id="7" name="Group 7"/>
          <p:cNvGrpSpPr/>
          <p:nvPr/>
        </p:nvGrpSpPr>
        <p:grpSpPr>
          <a:xfrm>
            <a:off x="1482349" y="7481150"/>
            <a:ext cx="2377440" cy="237744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blipFill>
              <a:blip r:embed="rId4"/>
              <a:stretch>
                <a:fillRect l="-16666" r="-16666"/>
              </a:stretch>
            </a:blipFill>
          </p:spPr>
          <p:txBody>
            <a:bodyPr/>
            <a:lstStyle/>
            <a:p>
              <a:endParaRPr lang="es-MX"/>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869801"/>
            <a:ext cx="2397216" cy="2388499"/>
          </a:xfrm>
          <a:custGeom>
            <a:avLst/>
            <a:gdLst/>
            <a:ahLst/>
            <a:cxnLst/>
            <a:rect l="l" t="t" r="r" b="b"/>
            <a:pathLst>
              <a:path w="2397216" h="2388499">
                <a:moveTo>
                  <a:pt x="0" y="0"/>
                </a:moveTo>
                <a:lnTo>
                  <a:pt x="2397216" y="0"/>
                </a:lnTo>
                <a:lnTo>
                  <a:pt x="2397216" y="2388499"/>
                </a:lnTo>
                <a:lnTo>
                  <a:pt x="0" y="2388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028700" y="3970583"/>
            <a:ext cx="2397216" cy="2375423"/>
          </a:xfrm>
          <a:custGeom>
            <a:avLst/>
            <a:gdLst/>
            <a:ahLst/>
            <a:cxnLst/>
            <a:rect l="l" t="t" r="r" b="b"/>
            <a:pathLst>
              <a:path w="2397216" h="2375423">
                <a:moveTo>
                  <a:pt x="0" y="0"/>
                </a:moveTo>
                <a:lnTo>
                  <a:pt x="2397216" y="0"/>
                </a:lnTo>
                <a:lnTo>
                  <a:pt x="2397216" y="2375423"/>
                </a:lnTo>
                <a:lnTo>
                  <a:pt x="0" y="2375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1028700" y="1045204"/>
            <a:ext cx="2397216" cy="2401582"/>
          </a:xfrm>
          <a:custGeom>
            <a:avLst/>
            <a:gdLst/>
            <a:ahLst/>
            <a:cxnLst/>
            <a:rect l="l" t="t" r="r" b="b"/>
            <a:pathLst>
              <a:path w="2397216" h="2401582">
                <a:moveTo>
                  <a:pt x="0" y="0"/>
                </a:moveTo>
                <a:lnTo>
                  <a:pt x="2397216" y="0"/>
                </a:lnTo>
                <a:lnTo>
                  <a:pt x="2397216" y="2401583"/>
                </a:lnTo>
                <a:lnTo>
                  <a:pt x="0" y="2401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5" name="TextBox 5"/>
          <p:cNvSpPr txBox="1"/>
          <p:nvPr/>
        </p:nvSpPr>
        <p:spPr>
          <a:xfrm>
            <a:off x="4526932" y="2666102"/>
            <a:ext cx="12732368" cy="1298575"/>
          </a:xfrm>
          <a:prstGeom prst="rect">
            <a:avLst/>
          </a:prstGeom>
        </p:spPr>
        <p:txBody>
          <a:bodyPr lIns="0" tIns="0" rIns="0" bIns="0" rtlCol="0" anchor="t">
            <a:spAutoFit/>
          </a:bodyPr>
          <a:lstStyle/>
          <a:p>
            <a:pPr marL="539753" lvl="1" indent="-269876" algn="l">
              <a:lnSpc>
                <a:spcPts val="3500"/>
              </a:lnSpc>
              <a:buFont typeface="Arial"/>
              <a:buChar char="•"/>
            </a:pPr>
            <a:r>
              <a:rPr lang="en-US" sz="2500">
                <a:solidFill>
                  <a:srgbClr val="000000"/>
                </a:solidFill>
                <a:latin typeface="Montserrat Bold"/>
                <a:ea typeface="Montserrat Bold"/>
                <a:cs typeface="Montserrat Bold"/>
                <a:sym typeface="Montserrat Bold"/>
              </a:rPr>
              <a:t>Costos y participación del mercado:</a:t>
            </a:r>
            <a:r>
              <a:rPr lang="en-US" sz="2500">
                <a:solidFill>
                  <a:srgbClr val="000000"/>
                </a:solidFill>
                <a:latin typeface="Montserrat"/>
                <a:ea typeface="Montserrat"/>
                <a:cs typeface="Montserrat"/>
                <a:sym typeface="Montserrat"/>
              </a:rPr>
              <a:t> las mejoras en calidad llevan a una mayor participación en el mercado y ahorros en los costos por disminución de fallas, reprocesos y garantías por devoluciones.</a:t>
            </a:r>
          </a:p>
        </p:txBody>
      </p:sp>
      <p:sp>
        <p:nvSpPr>
          <p:cNvPr id="6" name="TextBox 6"/>
          <p:cNvSpPr txBox="1"/>
          <p:nvPr/>
        </p:nvSpPr>
        <p:spPr>
          <a:xfrm>
            <a:off x="4526932" y="4431402"/>
            <a:ext cx="12732368" cy="1298575"/>
          </a:xfrm>
          <a:prstGeom prst="rect">
            <a:avLst/>
          </a:prstGeom>
        </p:spPr>
        <p:txBody>
          <a:bodyPr lIns="0" tIns="0" rIns="0" bIns="0" rtlCol="0" anchor="t">
            <a:spAutoFit/>
          </a:bodyPr>
          <a:lstStyle/>
          <a:p>
            <a:pPr marL="539753" lvl="1" indent="-269876" algn="l">
              <a:lnSpc>
                <a:spcPts val="3500"/>
              </a:lnSpc>
              <a:buFont typeface="Arial"/>
              <a:buChar char="•"/>
            </a:pPr>
            <a:r>
              <a:rPr lang="en-US" sz="2500">
                <a:solidFill>
                  <a:srgbClr val="000000"/>
                </a:solidFill>
                <a:latin typeface="Montserrat Bold"/>
                <a:ea typeface="Montserrat Bold"/>
                <a:cs typeface="Montserrat Bold"/>
                <a:sym typeface="Montserrat Bold"/>
              </a:rPr>
              <a:t>Prestigio de la Organización:</a:t>
            </a:r>
            <a:r>
              <a:rPr lang="en-US" sz="2500">
                <a:solidFill>
                  <a:srgbClr val="000000"/>
                </a:solidFill>
                <a:latin typeface="Montserrat"/>
                <a:ea typeface="Montserrat"/>
                <a:cs typeface="Montserrat"/>
                <a:sym typeface="Montserrat"/>
              </a:rPr>
              <a:t> la calidad surgirá por las percepciones que los clientes tengan sobre los nuevos productos de la empresa y también por las prácticas de los empleados y relaciones con los proveedores</a:t>
            </a:r>
          </a:p>
        </p:txBody>
      </p:sp>
      <p:sp>
        <p:nvSpPr>
          <p:cNvPr id="7" name="Freeform 7"/>
          <p:cNvSpPr/>
          <p:nvPr/>
        </p:nvSpPr>
        <p:spPr>
          <a:xfrm>
            <a:off x="15607734" y="-787890"/>
            <a:ext cx="3303132" cy="3237069"/>
          </a:xfrm>
          <a:custGeom>
            <a:avLst/>
            <a:gdLst/>
            <a:ahLst/>
            <a:cxnLst/>
            <a:rect l="l" t="t" r="r" b="b"/>
            <a:pathLst>
              <a:path w="3303132" h="3237069">
                <a:moveTo>
                  <a:pt x="0" y="0"/>
                </a:moveTo>
                <a:lnTo>
                  <a:pt x="3303132" y="0"/>
                </a:lnTo>
                <a:lnTo>
                  <a:pt x="3303132" y="3237069"/>
                </a:lnTo>
                <a:lnTo>
                  <a:pt x="0" y="32370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8" name="TextBox 8"/>
          <p:cNvSpPr txBox="1"/>
          <p:nvPr/>
        </p:nvSpPr>
        <p:spPr>
          <a:xfrm>
            <a:off x="4526932" y="930904"/>
            <a:ext cx="12732368" cy="1019177"/>
          </a:xfrm>
          <a:prstGeom prst="rect">
            <a:avLst/>
          </a:prstGeom>
        </p:spPr>
        <p:txBody>
          <a:bodyPr lIns="0" tIns="0" rIns="0" bIns="0" rtlCol="0" anchor="t">
            <a:spAutoFit/>
          </a:bodyPr>
          <a:lstStyle/>
          <a:p>
            <a:pPr algn="l">
              <a:lnSpc>
                <a:spcPts val="8399"/>
              </a:lnSpc>
            </a:pPr>
            <a:r>
              <a:rPr lang="en-US" sz="5999">
                <a:solidFill>
                  <a:srgbClr val="1B1612"/>
                </a:solidFill>
                <a:latin typeface="Bree Serif"/>
                <a:ea typeface="Bree Serif"/>
                <a:cs typeface="Bree Serif"/>
                <a:sym typeface="Bree Serif"/>
              </a:rPr>
              <a:t>IMPORTANCIA DE LA CALIDAD</a:t>
            </a:r>
          </a:p>
        </p:txBody>
      </p:sp>
      <p:sp>
        <p:nvSpPr>
          <p:cNvPr id="9" name="TextBox 9"/>
          <p:cNvSpPr txBox="1"/>
          <p:nvPr/>
        </p:nvSpPr>
        <p:spPr>
          <a:xfrm>
            <a:off x="4526932" y="6196702"/>
            <a:ext cx="12732368" cy="1298575"/>
          </a:xfrm>
          <a:prstGeom prst="rect">
            <a:avLst/>
          </a:prstGeom>
        </p:spPr>
        <p:txBody>
          <a:bodyPr lIns="0" tIns="0" rIns="0" bIns="0" rtlCol="0" anchor="t">
            <a:spAutoFit/>
          </a:bodyPr>
          <a:lstStyle/>
          <a:p>
            <a:pPr marL="539753" lvl="1" indent="-269876" algn="l">
              <a:lnSpc>
                <a:spcPts val="3500"/>
              </a:lnSpc>
              <a:buFont typeface="Arial"/>
              <a:buChar char="•"/>
            </a:pPr>
            <a:r>
              <a:rPr lang="en-US" sz="2500">
                <a:solidFill>
                  <a:srgbClr val="000000"/>
                </a:solidFill>
                <a:latin typeface="Montserrat"/>
                <a:ea typeface="Montserrat"/>
                <a:cs typeface="Montserrat"/>
                <a:sym typeface="Montserrat"/>
              </a:rPr>
              <a:t> </a:t>
            </a:r>
            <a:r>
              <a:rPr lang="en-US" sz="2500">
                <a:solidFill>
                  <a:srgbClr val="000000"/>
                </a:solidFill>
                <a:latin typeface="Montserrat Bold"/>
                <a:ea typeface="Montserrat Bold"/>
                <a:cs typeface="Montserrat Bold"/>
                <a:sym typeface="Montserrat Bold"/>
              </a:rPr>
              <a:t>Responsabilidad por los productos:</a:t>
            </a:r>
            <a:r>
              <a:rPr lang="en-US" sz="2500">
                <a:solidFill>
                  <a:srgbClr val="000000"/>
                </a:solidFill>
                <a:latin typeface="Montserrat"/>
                <a:ea typeface="Montserrat"/>
                <a:cs typeface="Montserrat"/>
                <a:sym typeface="Montserrat"/>
              </a:rPr>
              <a:t> las organizaciones que diseñan y elaboran productos o servicios defectuosos pueden ser responsabilizadas por daños o lesiones que resulten de su uso. </a:t>
            </a:r>
          </a:p>
        </p:txBody>
      </p:sp>
      <p:sp>
        <p:nvSpPr>
          <p:cNvPr id="10" name="TextBox 10"/>
          <p:cNvSpPr txBox="1"/>
          <p:nvPr/>
        </p:nvSpPr>
        <p:spPr>
          <a:xfrm>
            <a:off x="4526932" y="7959725"/>
            <a:ext cx="12732368" cy="1298575"/>
          </a:xfrm>
          <a:prstGeom prst="rect">
            <a:avLst/>
          </a:prstGeom>
        </p:spPr>
        <p:txBody>
          <a:bodyPr lIns="0" tIns="0" rIns="0" bIns="0" rtlCol="0" anchor="t">
            <a:spAutoFit/>
          </a:bodyPr>
          <a:lstStyle/>
          <a:p>
            <a:pPr marL="539753" lvl="1" indent="-269876" algn="l">
              <a:lnSpc>
                <a:spcPts val="3500"/>
              </a:lnSpc>
              <a:buFont typeface="Arial"/>
              <a:buChar char="•"/>
            </a:pPr>
            <a:r>
              <a:rPr lang="en-US" sz="2500">
                <a:solidFill>
                  <a:srgbClr val="000000"/>
                </a:solidFill>
                <a:latin typeface="Montserrat Bold"/>
                <a:ea typeface="Montserrat Bold"/>
                <a:cs typeface="Montserrat Bold"/>
                <a:sym typeface="Montserrat Bold"/>
              </a:rPr>
              <a:t>Implicaciones internacionales: </a:t>
            </a:r>
            <a:r>
              <a:rPr lang="en-US" sz="2500">
                <a:solidFill>
                  <a:srgbClr val="000000"/>
                </a:solidFill>
                <a:latin typeface="Montserrat"/>
                <a:ea typeface="Montserrat"/>
                <a:cs typeface="Montserrat"/>
                <a:sym typeface="Montserrat"/>
              </a:rPr>
              <a:t>en este momento de globalización, la calidad es un asunto internacional. Tanto para una compañía como para un país. </a:t>
            </a:r>
          </a:p>
        </p:txBody>
      </p:sp>
      <p:sp>
        <p:nvSpPr>
          <p:cNvPr id="11" name="TextBox 11"/>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7</a:t>
            </a:r>
          </a:p>
        </p:txBody>
      </p:sp>
      <p:grpSp>
        <p:nvGrpSpPr>
          <p:cNvPr id="12" name="Group 12"/>
          <p:cNvGrpSpPr/>
          <p:nvPr/>
        </p:nvGrpSpPr>
        <p:grpSpPr>
          <a:xfrm>
            <a:off x="2567951" y="8064051"/>
            <a:ext cx="2097670" cy="2097670"/>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blipFill>
              <a:blip r:embed="rId10"/>
              <a:stretch>
                <a:fillRect l="-16666" r="-16666"/>
              </a:stretch>
            </a:blipFill>
          </p:spPr>
          <p:txBody>
            <a:bodyPr/>
            <a:lstStyle/>
            <a:p>
              <a:endParaRPr lang="es-MX"/>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079803">
            <a:off x="16112824" y="-1547289"/>
            <a:ext cx="4350352" cy="4114800"/>
          </a:xfrm>
          <a:custGeom>
            <a:avLst/>
            <a:gdLst/>
            <a:ahLst/>
            <a:cxnLst/>
            <a:rect l="l" t="t" r="r" b="b"/>
            <a:pathLst>
              <a:path w="4350352" h="4114800">
                <a:moveTo>
                  <a:pt x="0" y="0"/>
                </a:moveTo>
                <a:lnTo>
                  <a:pt x="4350352" y="0"/>
                </a:lnTo>
                <a:lnTo>
                  <a:pt x="435035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6494891" y="0"/>
            <a:ext cx="2649109" cy="2732922"/>
          </a:xfrm>
          <a:custGeom>
            <a:avLst/>
            <a:gdLst/>
            <a:ahLst/>
            <a:cxnLst/>
            <a:rect l="l" t="t" r="r" b="b"/>
            <a:pathLst>
              <a:path w="2649109" h="2732922">
                <a:moveTo>
                  <a:pt x="0" y="0"/>
                </a:moveTo>
                <a:lnTo>
                  <a:pt x="2649109" y="0"/>
                </a:lnTo>
                <a:lnTo>
                  <a:pt x="2649109" y="2732922"/>
                </a:lnTo>
                <a:lnTo>
                  <a:pt x="0" y="2732922"/>
                </a:lnTo>
                <a:lnTo>
                  <a:pt x="0" y="0"/>
                </a:lnTo>
                <a:close/>
              </a:path>
            </a:pathLst>
          </a:custGeom>
          <a:blipFill>
            <a:blip r:embed="rId4">
              <a:extLst>
                <a:ext uri="{96DAC541-7B7A-43D3-8B79-37D633B846F1}">
                  <asvg:svgBlip xmlns:asvg="http://schemas.microsoft.com/office/drawing/2016/SVG/main" r:embed="rId5"/>
                </a:ext>
              </a:extLst>
            </a:blip>
            <a:stretch>
              <a:fillRect l="-56611" t="-50564"/>
            </a:stretch>
          </a:blipFill>
        </p:spPr>
        <p:txBody>
          <a:bodyPr/>
          <a:lstStyle/>
          <a:p>
            <a:endParaRPr lang="es-MX"/>
          </a:p>
        </p:txBody>
      </p:sp>
      <p:sp>
        <p:nvSpPr>
          <p:cNvPr id="4" name="Freeform 4"/>
          <p:cNvSpPr/>
          <p:nvPr/>
        </p:nvSpPr>
        <p:spPr>
          <a:xfrm rot="-5400000">
            <a:off x="6314412" y="9344878"/>
            <a:ext cx="4294383" cy="3092558"/>
          </a:xfrm>
          <a:custGeom>
            <a:avLst/>
            <a:gdLst/>
            <a:ahLst/>
            <a:cxnLst/>
            <a:rect l="l" t="t" r="r" b="b"/>
            <a:pathLst>
              <a:path w="4294383" h="3092558">
                <a:moveTo>
                  <a:pt x="0" y="0"/>
                </a:moveTo>
                <a:lnTo>
                  <a:pt x="4294383" y="0"/>
                </a:lnTo>
                <a:lnTo>
                  <a:pt x="4294383" y="3092558"/>
                </a:lnTo>
                <a:lnTo>
                  <a:pt x="0" y="3092558"/>
                </a:lnTo>
                <a:lnTo>
                  <a:pt x="0" y="0"/>
                </a:lnTo>
                <a:close/>
              </a:path>
            </a:pathLst>
          </a:custGeom>
          <a:blipFill>
            <a:blip r:embed="rId6">
              <a:extLst>
                <a:ext uri="{96DAC541-7B7A-43D3-8B79-37D633B846F1}">
                  <asvg:svgBlip xmlns:asvg="http://schemas.microsoft.com/office/drawing/2016/SVG/main" r:embed="rId7"/>
                </a:ext>
              </a:extLst>
            </a:blip>
            <a:stretch>
              <a:fillRect t="-33054"/>
            </a:stretch>
          </a:blipFill>
        </p:spPr>
        <p:txBody>
          <a:bodyPr/>
          <a:lstStyle/>
          <a:p>
            <a:endParaRPr lang="es-MX"/>
          </a:p>
        </p:txBody>
      </p:sp>
      <p:grpSp>
        <p:nvGrpSpPr>
          <p:cNvPr id="5" name="Group 5"/>
          <p:cNvGrpSpPr/>
          <p:nvPr/>
        </p:nvGrpSpPr>
        <p:grpSpPr>
          <a:xfrm>
            <a:off x="0" y="0"/>
            <a:ext cx="6915325" cy="10287000"/>
            <a:chOff x="0" y="0"/>
            <a:chExt cx="1071365" cy="1593725"/>
          </a:xfrm>
        </p:grpSpPr>
        <p:sp>
          <p:nvSpPr>
            <p:cNvPr id="6" name="Freeform 6"/>
            <p:cNvSpPr/>
            <p:nvPr/>
          </p:nvSpPr>
          <p:spPr>
            <a:xfrm>
              <a:off x="0" y="0"/>
              <a:ext cx="1071365" cy="1593725"/>
            </a:xfrm>
            <a:custGeom>
              <a:avLst/>
              <a:gdLst/>
              <a:ahLst/>
              <a:cxnLst/>
              <a:rect l="l" t="t" r="r" b="b"/>
              <a:pathLst>
                <a:path w="1071365" h="1593725">
                  <a:moveTo>
                    <a:pt x="0" y="0"/>
                  </a:moveTo>
                  <a:lnTo>
                    <a:pt x="1071365" y="0"/>
                  </a:lnTo>
                  <a:lnTo>
                    <a:pt x="1071365" y="1593725"/>
                  </a:lnTo>
                  <a:lnTo>
                    <a:pt x="0" y="1593725"/>
                  </a:lnTo>
                  <a:close/>
                </a:path>
              </a:pathLst>
            </a:custGeom>
            <a:blipFill>
              <a:blip r:embed="rId8"/>
              <a:stretch>
                <a:fillRect l="-64129" r="-100326"/>
              </a:stretch>
            </a:blipFill>
          </p:spPr>
          <p:txBody>
            <a:bodyPr/>
            <a:lstStyle/>
            <a:p>
              <a:endParaRPr lang="es-MX"/>
            </a:p>
          </p:txBody>
        </p:sp>
      </p:grpSp>
      <p:sp>
        <p:nvSpPr>
          <p:cNvPr id="7" name="TextBox 7"/>
          <p:cNvSpPr txBox="1"/>
          <p:nvPr/>
        </p:nvSpPr>
        <p:spPr>
          <a:xfrm>
            <a:off x="8494641" y="1919786"/>
            <a:ext cx="8089464" cy="1019177"/>
          </a:xfrm>
          <a:prstGeom prst="rect">
            <a:avLst/>
          </a:prstGeom>
        </p:spPr>
        <p:txBody>
          <a:bodyPr lIns="0" tIns="0" rIns="0" bIns="0" rtlCol="0" anchor="t">
            <a:spAutoFit/>
          </a:bodyPr>
          <a:lstStyle/>
          <a:p>
            <a:pPr algn="l">
              <a:lnSpc>
                <a:spcPts val="8399"/>
              </a:lnSpc>
            </a:pPr>
            <a:r>
              <a:rPr lang="en-US" sz="5999">
                <a:solidFill>
                  <a:srgbClr val="1B1612"/>
                </a:solidFill>
                <a:latin typeface="Bree Serif"/>
                <a:ea typeface="Bree Serif"/>
                <a:cs typeface="Bree Serif"/>
                <a:sym typeface="Bree Serif"/>
              </a:rPr>
              <a:t>ELEMENTO FILOSÓFICO</a:t>
            </a:r>
          </a:p>
        </p:txBody>
      </p:sp>
      <p:sp>
        <p:nvSpPr>
          <p:cNvPr id="8" name="TextBox 8"/>
          <p:cNvSpPr txBox="1"/>
          <p:nvPr/>
        </p:nvSpPr>
        <p:spPr>
          <a:xfrm>
            <a:off x="7819446" y="3240527"/>
            <a:ext cx="9439854" cy="4963081"/>
          </a:xfrm>
          <a:prstGeom prst="rect">
            <a:avLst/>
          </a:prstGeom>
        </p:spPr>
        <p:txBody>
          <a:bodyPr lIns="0" tIns="0" rIns="0" bIns="0" rtlCol="0" anchor="t">
            <a:spAutoFit/>
          </a:bodyPr>
          <a:lstStyle/>
          <a:p>
            <a:pPr algn="ctr">
              <a:lnSpc>
                <a:spcPts val="4200"/>
              </a:lnSpc>
            </a:pPr>
            <a:r>
              <a:rPr lang="en-US" sz="3000">
                <a:solidFill>
                  <a:srgbClr val="1B1612"/>
                </a:solidFill>
                <a:latin typeface="Montserrat"/>
                <a:ea typeface="Montserrat"/>
                <a:cs typeface="Montserrat"/>
                <a:sym typeface="Montserrat"/>
              </a:rPr>
              <a:t> </a:t>
            </a:r>
            <a:r>
              <a:rPr lang="en-US" sz="3000">
                <a:solidFill>
                  <a:srgbClr val="1B1612"/>
                </a:solidFill>
                <a:latin typeface="Montserrat Bold"/>
                <a:ea typeface="Montserrat Bold"/>
                <a:cs typeface="Montserrat Bold"/>
                <a:sym typeface="Montserrat Bold"/>
              </a:rPr>
              <a:t>NORMAS DE CALIDAD DIRIGIDAS POR LOS CLIENTES</a:t>
            </a:r>
          </a:p>
          <a:p>
            <a:pPr algn="just">
              <a:lnSpc>
                <a:spcPts val="3088"/>
              </a:lnSpc>
            </a:pPr>
            <a:endParaRPr lang="en-US" sz="3000">
              <a:solidFill>
                <a:srgbClr val="1B1612"/>
              </a:solidFill>
              <a:latin typeface="Montserrat Bold"/>
              <a:ea typeface="Montserrat Bold"/>
              <a:cs typeface="Montserrat Bold"/>
              <a:sym typeface="Montserrat Bold"/>
            </a:endParaRPr>
          </a:p>
          <a:p>
            <a:pPr algn="just">
              <a:lnSpc>
                <a:spcPts val="3088"/>
              </a:lnSpc>
              <a:spcBef>
                <a:spcPct val="0"/>
              </a:spcBef>
            </a:pPr>
            <a:r>
              <a:rPr lang="en-US" sz="2206">
                <a:solidFill>
                  <a:srgbClr val="1B1612"/>
                </a:solidFill>
                <a:latin typeface="Montserrat"/>
                <a:ea typeface="Montserrat"/>
                <a:cs typeface="Montserrat"/>
                <a:sym typeface="Montserrat"/>
              </a:rPr>
              <a:t>El concepto de normas de calidad dirigidas por los clientes se centra en que es el cliente quien define la calidad y no la empresa como antes entendía la administración tradicional: su producto no es confiable a menos que su cliente lo diga; su servicio no es rápido a menos que lo afirme el cliente; se debe evaluar con precisión lo que desea el cliente y desarrollar una definición operativa de la calidad. Las empresas de clase mundial han desarrollado procesos que identifican las necesidades del cliente con el fin de anticiparse a sus próximas expectativas.</a:t>
            </a:r>
          </a:p>
        </p:txBody>
      </p:sp>
      <p:sp>
        <p:nvSpPr>
          <p:cNvPr id="9" name="TextBox 9"/>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Cocomat Pro Bold"/>
                <a:ea typeface="Cocomat Pro Bold"/>
                <a:cs typeface="Cocomat Pro Bold"/>
                <a:sym typeface="Cocomat Pro Bold"/>
              </a:rPr>
              <a:t>8</a:t>
            </a:r>
          </a:p>
        </p:txBody>
      </p:sp>
      <p:grpSp>
        <p:nvGrpSpPr>
          <p:cNvPr id="10" name="Group 10"/>
          <p:cNvGrpSpPr/>
          <p:nvPr/>
        </p:nvGrpSpPr>
        <p:grpSpPr>
          <a:xfrm>
            <a:off x="12728231" y="7993380"/>
            <a:ext cx="2148840" cy="214884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blipFill>
              <a:blip r:embed="rId9"/>
              <a:stretch>
                <a:fillRect l="-16666" r="-16666"/>
              </a:stretch>
            </a:blipFill>
          </p:spPr>
          <p:txBody>
            <a:bodyPr/>
            <a:lstStyle/>
            <a:p>
              <a:endParaRPr lang="es-MX"/>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6939" y="6658437"/>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800000">
            <a:off x="8730107" y="-1776644"/>
            <a:ext cx="1369267" cy="4114800"/>
          </a:xfrm>
          <a:custGeom>
            <a:avLst/>
            <a:gdLst/>
            <a:ahLst/>
            <a:cxnLst/>
            <a:rect l="l" t="t" r="r" b="b"/>
            <a:pathLst>
              <a:path w="1369267" h="4114800">
                <a:moveTo>
                  <a:pt x="0" y="0"/>
                </a:moveTo>
                <a:lnTo>
                  <a:pt x="1369266" y="0"/>
                </a:lnTo>
                <a:lnTo>
                  <a:pt x="136926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90688"/>
            </a:stretch>
          </a:blipFill>
        </p:spPr>
        <p:txBody>
          <a:bodyPr/>
          <a:lstStyle/>
          <a:p>
            <a:endParaRPr lang="es-MX"/>
          </a:p>
        </p:txBody>
      </p:sp>
      <p:sp>
        <p:nvSpPr>
          <p:cNvPr id="4" name="Freeform 4"/>
          <p:cNvSpPr/>
          <p:nvPr/>
        </p:nvSpPr>
        <p:spPr>
          <a:xfrm>
            <a:off x="8842018" y="8200563"/>
            <a:ext cx="1257355" cy="2572674"/>
          </a:xfrm>
          <a:custGeom>
            <a:avLst/>
            <a:gdLst/>
            <a:ahLst/>
            <a:cxnLst/>
            <a:rect l="l" t="t" r="r" b="b"/>
            <a:pathLst>
              <a:path w="1257355" h="2572674">
                <a:moveTo>
                  <a:pt x="0" y="0"/>
                </a:moveTo>
                <a:lnTo>
                  <a:pt x="1257355" y="0"/>
                </a:lnTo>
                <a:lnTo>
                  <a:pt x="1257355" y="2572674"/>
                </a:lnTo>
                <a:lnTo>
                  <a:pt x="0" y="2572674"/>
                </a:lnTo>
                <a:lnTo>
                  <a:pt x="0" y="0"/>
                </a:lnTo>
                <a:close/>
              </a:path>
            </a:pathLst>
          </a:custGeom>
          <a:blipFill>
            <a:blip r:embed="rId2">
              <a:extLst>
                <a:ext uri="{96DAC541-7B7A-43D3-8B79-37D633B846F1}">
                  <asvg:svgBlip xmlns:asvg="http://schemas.microsoft.com/office/drawing/2016/SVG/main" r:embed="rId3"/>
                </a:ext>
              </a:extLst>
            </a:blip>
            <a:stretch>
              <a:fillRect r="-107660" b="-59942"/>
            </a:stretch>
          </a:blipFill>
        </p:spPr>
        <p:txBody>
          <a:bodyPr/>
          <a:lstStyle/>
          <a:p>
            <a:endParaRPr lang="es-MX"/>
          </a:p>
        </p:txBody>
      </p:sp>
      <p:grpSp>
        <p:nvGrpSpPr>
          <p:cNvPr id="5" name="Group 5"/>
          <p:cNvGrpSpPr/>
          <p:nvPr/>
        </p:nvGrpSpPr>
        <p:grpSpPr>
          <a:xfrm>
            <a:off x="9955343" y="0"/>
            <a:ext cx="8332657" cy="10287000"/>
            <a:chOff x="0" y="0"/>
            <a:chExt cx="1290947" cy="1593725"/>
          </a:xfrm>
        </p:grpSpPr>
        <p:sp>
          <p:nvSpPr>
            <p:cNvPr id="6" name="Freeform 6"/>
            <p:cNvSpPr/>
            <p:nvPr/>
          </p:nvSpPr>
          <p:spPr>
            <a:xfrm>
              <a:off x="0" y="0"/>
              <a:ext cx="1290947" cy="1593725"/>
            </a:xfrm>
            <a:custGeom>
              <a:avLst/>
              <a:gdLst/>
              <a:ahLst/>
              <a:cxnLst/>
              <a:rect l="l" t="t" r="r" b="b"/>
              <a:pathLst>
                <a:path w="1290947" h="1593725">
                  <a:moveTo>
                    <a:pt x="0" y="0"/>
                  </a:moveTo>
                  <a:lnTo>
                    <a:pt x="1290947" y="0"/>
                  </a:lnTo>
                  <a:lnTo>
                    <a:pt x="1290947" y="1593725"/>
                  </a:lnTo>
                  <a:lnTo>
                    <a:pt x="0" y="1593725"/>
                  </a:lnTo>
                  <a:close/>
                </a:path>
              </a:pathLst>
            </a:custGeom>
            <a:blipFill>
              <a:blip r:embed="rId4"/>
              <a:stretch>
                <a:fillRect l="-42648" r="-42648"/>
              </a:stretch>
            </a:blipFill>
          </p:spPr>
          <p:txBody>
            <a:bodyPr/>
            <a:lstStyle/>
            <a:p>
              <a:endParaRPr lang="es-MX"/>
            </a:p>
          </p:txBody>
        </p:sp>
      </p:grpSp>
      <p:sp>
        <p:nvSpPr>
          <p:cNvPr id="7" name="TextBox 7"/>
          <p:cNvSpPr txBox="1"/>
          <p:nvPr/>
        </p:nvSpPr>
        <p:spPr>
          <a:xfrm>
            <a:off x="1028700" y="2553273"/>
            <a:ext cx="8056772" cy="6705027"/>
          </a:xfrm>
          <a:prstGeom prst="rect">
            <a:avLst/>
          </a:prstGeom>
        </p:spPr>
        <p:txBody>
          <a:bodyPr lIns="0" tIns="0" rIns="0" bIns="0" rtlCol="0" anchor="t">
            <a:spAutoFit/>
          </a:bodyPr>
          <a:lstStyle/>
          <a:p>
            <a:pPr algn="just">
              <a:lnSpc>
                <a:spcPts val="3181"/>
              </a:lnSpc>
              <a:spcBef>
                <a:spcPct val="0"/>
              </a:spcBef>
            </a:pPr>
            <a:r>
              <a:rPr lang="en-US" sz="2272">
                <a:solidFill>
                  <a:srgbClr val="000000"/>
                </a:solidFill>
                <a:latin typeface="Montserrat"/>
                <a:ea typeface="Montserrat"/>
                <a:cs typeface="Montserrat"/>
                <a:sym typeface="Montserrat"/>
              </a:rPr>
              <a:t> El benchmarking se utiliza para los procesos o actividades similares que la organización realiza e involucra la selección de un estándar de desempeño conocido que representa el mejor de los mismos. Se trata de una simple comparación con prácticas o procesos exitosos. </a:t>
            </a:r>
          </a:p>
          <a:p>
            <a:pPr algn="just">
              <a:lnSpc>
                <a:spcPts val="3181"/>
              </a:lnSpc>
              <a:spcBef>
                <a:spcPct val="0"/>
              </a:spcBef>
            </a:pPr>
            <a:r>
              <a:rPr lang="en-US" sz="2272">
                <a:solidFill>
                  <a:srgbClr val="000000"/>
                </a:solidFill>
                <a:latin typeface="Montserrat"/>
                <a:ea typeface="Montserrat"/>
                <a:cs typeface="Montserrat"/>
                <a:sym typeface="Montserrat"/>
              </a:rPr>
              <a:t> </a:t>
            </a:r>
          </a:p>
          <a:p>
            <a:pPr algn="just">
              <a:lnSpc>
                <a:spcPts val="3931"/>
              </a:lnSpc>
            </a:pPr>
            <a:r>
              <a:rPr lang="en-US" sz="2272">
                <a:solidFill>
                  <a:srgbClr val="000000"/>
                </a:solidFill>
                <a:latin typeface="Montserrat"/>
                <a:ea typeface="Montserrat"/>
                <a:cs typeface="Montserrat"/>
                <a:sym typeface="Montserrat"/>
              </a:rPr>
              <a:t>1. Determinar el estándar de referencia. ¿Con quién me compararé?</a:t>
            </a:r>
          </a:p>
          <a:p>
            <a:pPr algn="just">
              <a:lnSpc>
                <a:spcPts val="3931"/>
              </a:lnSpc>
            </a:pPr>
            <a:r>
              <a:rPr lang="en-US" sz="2272">
                <a:solidFill>
                  <a:srgbClr val="000000"/>
                </a:solidFill>
                <a:latin typeface="Montserrat"/>
                <a:ea typeface="Montserrat"/>
                <a:cs typeface="Montserrat"/>
                <a:sym typeface="Montserrat"/>
              </a:rPr>
              <a:t>2. Armar un equipo para la tarea. </a:t>
            </a:r>
          </a:p>
          <a:p>
            <a:pPr algn="just">
              <a:lnSpc>
                <a:spcPts val="3931"/>
              </a:lnSpc>
            </a:pPr>
            <a:r>
              <a:rPr lang="en-US" sz="2272">
                <a:solidFill>
                  <a:srgbClr val="000000"/>
                </a:solidFill>
                <a:latin typeface="Montserrat"/>
                <a:ea typeface="Montserrat"/>
                <a:cs typeface="Montserrat"/>
                <a:sym typeface="Montserrat"/>
              </a:rPr>
              <a:t>3. Identificar a las organizaciones “socios” en benchmarking. </a:t>
            </a:r>
          </a:p>
          <a:p>
            <a:pPr algn="just">
              <a:lnSpc>
                <a:spcPts val="3931"/>
              </a:lnSpc>
            </a:pPr>
            <a:r>
              <a:rPr lang="en-US" sz="2272">
                <a:solidFill>
                  <a:srgbClr val="000000"/>
                </a:solidFill>
                <a:latin typeface="Montserrat"/>
                <a:ea typeface="Montserrat"/>
                <a:cs typeface="Montserrat"/>
                <a:sym typeface="Montserrat"/>
              </a:rPr>
              <a:t>4. Recolectar y analizar información sobre el estándar de referencia. </a:t>
            </a:r>
          </a:p>
          <a:p>
            <a:pPr algn="just">
              <a:lnSpc>
                <a:spcPts val="3931"/>
              </a:lnSpc>
            </a:pPr>
            <a:r>
              <a:rPr lang="en-US" sz="2272">
                <a:solidFill>
                  <a:srgbClr val="000000"/>
                </a:solidFill>
                <a:latin typeface="Montserrat"/>
                <a:ea typeface="Montserrat"/>
                <a:cs typeface="Montserrat"/>
                <a:sym typeface="Montserrat"/>
              </a:rPr>
              <a:t>5. Tomar acción para igualar o exceder el benchmark. </a:t>
            </a:r>
          </a:p>
        </p:txBody>
      </p:sp>
      <p:sp>
        <p:nvSpPr>
          <p:cNvPr id="8" name="TextBox 8"/>
          <p:cNvSpPr txBox="1"/>
          <p:nvPr/>
        </p:nvSpPr>
        <p:spPr>
          <a:xfrm>
            <a:off x="1630749" y="914400"/>
            <a:ext cx="6852675" cy="1028700"/>
          </a:xfrm>
          <a:prstGeom prst="rect">
            <a:avLst/>
          </a:prstGeom>
        </p:spPr>
        <p:txBody>
          <a:bodyPr lIns="0" tIns="0" rIns="0" bIns="0" rtlCol="0" anchor="t">
            <a:spAutoFit/>
          </a:bodyPr>
          <a:lstStyle/>
          <a:p>
            <a:pPr algn="just">
              <a:lnSpc>
                <a:spcPts val="8400"/>
              </a:lnSpc>
              <a:spcBef>
                <a:spcPct val="0"/>
              </a:spcBef>
            </a:pPr>
            <a:r>
              <a:rPr lang="en-US" sz="6000">
                <a:solidFill>
                  <a:srgbClr val="1B1612"/>
                </a:solidFill>
                <a:latin typeface="Montserrat Bold"/>
                <a:ea typeface="Montserrat Bold"/>
                <a:cs typeface="Montserrat Bold"/>
                <a:sym typeface="Montserrat Bold"/>
              </a:rPr>
              <a:t>BENCHMARKING</a:t>
            </a:r>
          </a:p>
        </p:txBody>
      </p:sp>
      <p:sp>
        <p:nvSpPr>
          <p:cNvPr id="9" name="TextBox 9"/>
          <p:cNvSpPr txBox="1"/>
          <p:nvPr/>
        </p:nvSpPr>
        <p:spPr>
          <a:xfrm>
            <a:off x="16513311" y="9010650"/>
            <a:ext cx="237498" cy="438150"/>
          </a:xfrm>
          <a:prstGeom prst="rect">
            <a:avLst/>
          </a:prstGeom>
        </p:spPr>
        <p:txBody>
          <a:bodyPr lIns="0" tIns="0" rIns="0" bIns="0" rtlCol="0" anchor="t">
            <a:spAutoFit/>
          </a:bodyPr>
          <a:lstStyle/>
          <a:p>
            <a:pPr algn="just">
              <a:lnSpc>
                <a:spcPts val="3499"/>
              </a:lnSpc>
              <a:spcBef>
                <a:spcPct val="0"/>
              </a:spcBef>
            </a:pPr>
            <a:r>
              <a:rPr lang="en-US" sz="2499">
                <a:solidFill>
                  <a:srgbClr val="FFFFFF"/>
                </a:solidFill>
                <a:latin typeface="Cocomat Pro Bold"/>
                <a:ea typeface="Cocomat Pro Bold"/>
                <a:cs typeface="Cocomat Pro Bold"/>
                <a:sym typeface="Cocomat Pro Bold"/>
              </a:rPr>
              <a:t>9</a:t>
            </a:r>
          </a:p>
        </p:txBody>
      </p:sp>
      <p:grpSp>
        <p:nvGrpSpPr>
          <p:cNvPr id="10" name="Group 10"/>
          <p:cNvGrpSpPr/>
          <p:nvPr/>
        </p:nvGrpSpPr>
        <p:grpSpPr>
          <a:xfrm>
            <a:off x="15810301" y="7938080"/>
            <a:ext cx="2312126" cy="2312126"/>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blipFill>
              <a:blip r:embed="rId5"/>
              <a:stretch>
                <a:fillRect l="-16666" r="-16666"/>
              </a:stretch>
            </a:blipFill>
          </p:spPr>
          <p:txBody>
            <a:bodyPr/>
            <a:lstStyle/>
            <a:p>
              <a:endParaRPr lang="es-MX"/>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0CC95FDC433F44959D4AAFC5613DD8" ma:contentTypeVersion="13" ma:contentTypeDescription="Create a new document." ma:contentTypeScope="" ma:versionID="1749c01de6396044ea2db9f3021cbc7e">
  <xsd:schema xmlns:xsd="http://www.w3.org/2001/XMLSchema" xmlns:xs="http://www.w3.org/2001/XMLSchema" xmlns:p="http://schemas.microsoft.com/office/2006/metadata/properties" xmlns:ns2="fb0c2267-c43c-41be-93a2-4f80f64622db" xmlns:ns3="9c6fdb2b-3cbf-4ee9-adf1-c4a136e1e93d" targetNamespace="http://schemas.microsoft.com/office/2006/metadata/properties" ma:root="true" ma:fieldsID="0aa5f950ae3f93ce8415e06f0f3927fb" ns2:_="" ns3:_="">
    <xsd:import namespace="fb0c2267-c43c-41be-93a2-4f80f64622db"/>
    <xsd:import namespace="9c6fdb2b-3cbf-4ee9-adf1-c4a136e1e93d"/>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0c2267-c43c-41be-93a2-4f80f64622db"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c380107-cfc6-4603-812f-b1c621fe0c3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6fdb2b-3cbf-4ee9-adf1-c4a136e1e93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32639c2-7d94-4303-a789-5bc1f701e101}" ma:internalName="TaxCatchAll" ma:showField="CatchAllData" ma:web="9c6fdb2b-3cbf-4ee9-adf1-c4a136e1e9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6fdb2b-3cbf-4ee9-adf1-c4a136e1e93d" xsi:nil="true"/>
    <lcf76f155ced4ddcb4097134ff3c332f xmlns="fb0c2267-c43c-41be-93a2-4f80f64622db">
      <Terms xmlns="http://schemas.microsoft.com/office/infopath/2007/PartnerControls"/>
    </lcf76f155ced4ddcb4097134ff3c332f>
    <ReferenceId xmlns="fb0c2267-c43c-41be-93a2-4f80f64622db" xsi:nil="true"/>
  </documentManagement>
</p:properties>
</file>

<file path=customXml/itemProps1.xml><?xml version="1.0" encoding="utf-8"?>
<ds:datastoreItem xmlns:ds="http://schemas.openxmlformats.org/officeDocument/2006/customXml" ds:itemID="{B51A26BC-F8BD-4DB3-B39B-462F5CC0B041}"/>
</file>

<file path=customXml/itemProps2.xml><?xml version="1.0" encoding="utf-8"?>
<ds:datastoreItem xmlns:ds="http://schemas.openxmlformats.org/officeDocument/2006/customXml" ds:itemID="{B0AECF53-D9F6-48C6-BE27-DD6958CFFA80}"/>
</file>

<file path=customXml/itemProps3.xml><?xml version="1.0" encoding="utf-8"?>
<ds:datastoreItem xmlns:ds="http://schemas.openxmlformats.org/officeDocument/2006/customXml" ds:itemID="{CC4E9D8F-9E8D-490A-AED8-B6A16AA8194B}"/>
</file>

<file path=docProps/app.xml><?xml version="1.0" encoding="utf-8"?>
<Properties xmlns="http://schemas.openxmlformats.org/officeDocument/2006/extended-properties" xmlns:vt="http://schemas.openxmlformats.org/officeDocument/2006/docPropsVTypes">
  <TotalTime>0</TotalTime>
  <Words>1853</Words>
  <Application>Microsoft Office PowerPoint</Application>
  <PresentationFormat>Personalizado</PresentationFormat>
  <Paragraphs>200</Paragraphs>
  <Slides>25</Slides>
  <Notes>0</Notes>
  <HiddenSlides>0</HiddenSlides>
  <MMClips>3</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25</vt:i4>
      </vt:variant>
    </vt:vector>
  </HeadingPairs>
  <TitlesOfParts>
    <vt:vector size="36" baseType="lpstr">
      <vt:lpstr>Open Sans Extra Bold</vt:lpstr>
      <vt:lpstr>Cocomat Pro Bold</vt:lpstr>
      <vt:lpstr>Arial</vt:lpstr>
      <vt:lpstr>Cocomat Pro</vt:lpstr>
      <vt:lpstr>Calibri</vt:lpstr>
      <vt:lpstr>Montserrat Bold Italics</vt:lpstr>
      <vt:lpstr>Bree Serif</vt:lpstr>
      <vt:lpstr>Montserrat Italics</vt:lpstr>
      <vt:lpstr>Montserrat</vt:lpstr>
      <vt:lpstr>Montserrat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ADMINISTRACIÓN DE LA CALIDAD TOTAL</dc:title>
  <cp:lastModifiedBy>DARYNA CARDONA</cp:lastModifiedBy>
  <cp:revision>1</cp:revision>
  <dcterms:created xsi:type="dcterms:W3CDTF">2006-08-16T00:00:00Z</dcterms:created>
  <dcterms:modified xsi:type="dcterms:W3CDTF">2024-08-26T02:51:11Z</dcterms:modified>
  <dc:identifier>DAGOuZ1ry3I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0x0101000C0CC95FDC433F44959D4AAFC5613DD8</vt:lpwstr>
  </property>
</Properties>
</file>